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60" r:id="rId2"/>
    <p:sldId id="261" r:id="rId3"/>
    <p:sldId id="269" r:id="rId4"/>
    <p:sldId id="268" r:id="rId5"/>
    <p:sldId id="257" r:id="rId6"/>
    <p:sldId id="258" r:id="rId7"/>
    <p:sldId id="270" r:id="rId8"/>
    <p:sldId id="256" r:id="rId9"/>
    <p:sldId id="272" r:id="rId10"/>
    <p:sldId id="259" r:id="rId11"/>
    <p:sldId id="273" r:id="rId12"/>
    <p:sldId id="264" r:id="rId13"/>
    <p:sldId id="265" r:id="rId14"/>
    <p:sldId id="266" r:id="rId15"/>
    <p:sldId id="267" r:id="rId16"/>
    <p:sldId id="271" r:id="rId17"/>
    <p:sldId id="277" r:id="rId18"/>
    <p:sldId id="278" r:id="rId19"/>
    <p:sldId id="289" r:id="rId20"/>
    <p:sldId id="290" r:id="rId21"/>
    <p:sldId id="291" r:id="rId22"/>
    <p:sldId id="279" r:id="rId23"/>
    <p:sldId id="288" r:id="rId24"/>
    <p:sldId id="280" r:id="rId25"/>
    <p:sldId id="281" r:id="rId26"/>
    <p:sldId id="285" r:id="rId27"/>
    <p:sldId id="282" r:id="rId28"/>
    <p:sldId id="283" r:id="rId29"/>
    <p:sldId id="284" r:id="rId30"/>
    <p:sldId id="286" r:id="rId31"/>
    <p:sldId id="287" r:id="rId32"/>
    <p:sldId id="295" r:id="rId33"/>
    <p:sldId id="292" r:id="rId34"/>
    <p:sldId id="293" r:id="rId35"/>
    <p:sldId id="294" r:id="rId36"/>
    <p:sldId id="296" r:id="rId37"/>
    <p:sldId id="297" r:id="rId38"/>
    <p:sldId id="29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ADC82A-DBE6-3F4D-B04D-A0E81DDF601E}" v="84" dt="2019-10-06T22:42:38.3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87"/>
    <p:restoredTop sz="86667"/>
  </p:normalViewPr>
  <p:slideViewPr>
    <p:cSldViewPr snapToGrid="0" snapToObjects="1">
      <p:cViewPr varScale="1">
        <p:scale>
          <a:sx n="131" d="100"/>
          <a:sy n="131" d="100"/>
        </p:scale>
        <p:origin x="216" y="224"/>
      </p:cViewPr>
      <p:guideLst>
        <p:guide orient="horz" pos="2160"/>
        <p:guide pos="381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74C2F-A0FC-594D-8B57-0E1B14EB54D5}" type="datetimeFigureOut">
              <a:rPr lang="en-US" smtClean="0"/>
              <a:t>10/8/20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6F8F2-455F-3B44-BD2E-A7879DF7AE25}" type="slidenum">
              <a:rPr lang="en-US" smtClean="0"/>
              <a:t>‹#›</a:t>
            </a:fld>
            <a:endParaRPr lang="en-US"/>
          </a:p>
        </p:txBody>
      </p:sp>
    </p:spTree>
    <p:extLst>
      <p:ext uri="{BB962C8B-B14F-4D97-AF65-F5344CB8AC3E}">
        <p14:creationId xmlns:p14="http://schemas.microsoft.com/office/powerpoint/2010/main" val="29837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youtu.be</a:t>
            </a:r>
            <a:r>
              <a:rPr lang="en-US" dirty="0"/>
              <a:t>/O9F6EAMPky4?t=23s</a:t>
            </a:r>
          </a:p>
        </p:txBody>
      </p:sp>
      <p:sp>
        <p:nvSpPr>
          <p:cNvPr id="4" name="Slide Number Placeholder 3"/>
          <p:cNvSpPr>
            <a:spLocks noGrp="1"/>
          </p:cNvSpPr>
          <p:nvPr>
            <p:ph type="sldNum" sz="quarter" idx="5"/>
          </p:nvPr>
        </p:nvSpPr>
        <p:spPr/>
        <p:txBody>
          <a:bodyPr/>
          <a:lstStyle/>
          <a:p>
            <a:fld id="{D4D6F8F2-455F-3B44-BD2E-A7879DF7AE25}" type="slidenum">
              <a:rPr lang="en-US" smtClean="0"/>
              <a:t>2</a:t>
            </a:fld>
            <a:endParaRPr lang="en-US"/>
          </a:p>
        </p:txBody>
      </p:sp>
    </p:spTree>
    <p:extLst>
      <p:ext uri="{BB962C8B-B14F-4D97-AF65-F5344CB8AC3E}">
        <p14:creationId xmlns:p14="http://schemas.microsoft.com/office/powerpoint/2010/main" val="384253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D878E6-4B1C-804A-8BBF-53E9A12387A0}" type="slidenum">
              <a:rPr lang="en-US" smtClean="0"/>
              <a:t>27</a:t>
            </a:fld>
            <a:endParaRPr lang="en-US"/>
          </a:p>
        </p:txBody>
      </p:sp>
    </p:spTree>
    <p:extLst>
      <p:ext uri="{BB962C8B-B14F-4D97-AF65-F5344CB8AC3E}">
        <p14:creationId xmlns:p14="http://schemas.microsoft.com/office/powerpoint/2010/main" val="3210003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29</a:t>
            </a:fld>
            <a:endParaRPr lang="en-US"/>
          </a:p>
        </p:txBody>
      </p:sp>
    </p:spTree>
    <p:extLst>
      <p:ext uri="{BB962C8B-B14F-4D97-AF65-F5344CB8AC3E}">
        <p14:creationId xmlns:p14="http://schemas.microsoft.com/office/powerpoint/2010/main" val="1394434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30</a:t>
            </a:fld>
            <a:endParaRPr lang="en-US"/>
          </a:p>
        </p:txBody>
      </p:sp>
    </p:spTree>
    <p:extLst>
      <p:ext uri="{BB962C8B-B14F-4D97-AF65-F5344CB8AC3E}">
        <p14:creationId xmlns:p14="http://schemas.microsoft.com/office/powerpoint/2010/main" val="3029421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32</a:t>
            </a:fld>
            <a:endParaRPr lang="en-US"/>
          </a:p>
        </p:txBody>
      </p:sp>
    </p:spTree>
    <p:extLst>
      <p:ext uri="{BB962C8B-B14F-4D97-AF65-F5344CB8AC3E}">
        <p14:creationId xmlns:p14="http://schemas.microsoft.com/office/powerpoint/2010/main" val="32262024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3</a:t>
            </a:fld>
            <a:endParaRPr lang="en-US"/>
          </a:p>
        </p:txBody>
      </p:sp>
    </p:spTree>
    <p:extLst>
      <p:ext uri="{BB962C8B-B14F-4D97-AF65-F5344CB8AC3E}">
        <p14:creationId xmlns:p14="http://schemas.microsoft.com/office/powerpoint/2010/main" val="4029068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GB" dirty="0"/>
          </a:p>
        </p:txBody>
      </p:sp>
      <p:sp>
        <p:nvSpPr>
          <p:cNvPr id="4" name="Slide Number Placeholder 3"/>
          <p:cNvSpPr>
            <a:spLocks noGrp="1"/>
          </p:cNvSpPr>
          <p:nvPr>
            <p:ph type="sldNum" sz="quarter" idx="10"/>
          </p:nvPr>
        </p:nvSpPr>
        <p:spPr/>
        <p:txBody>
          <a:bodyPr/>
          <a:lstStyle/>
          <a:p>
            <a:fld id="{D4D6F8F2-455F-3B44-BD2E-A7879DF7AE25}" type="slidenum">
              <a:rPr lang="en-US" smtClean="0"/>
              <a:t>4</a:t>
            </a:fld>
            <a:endParaRPr lang="en-US"/>
          </a:p>
        </p:txBody>
      </p:sp>
    </p:spTree>
    <p:extLst>
      <p:ext uri="{BB962C8B-B14F-4D97-AF65-F5344CB8AC3E}">
        <p14:creationId xmlns:p14="http://schemas.microsoft.com/office/powerpoint/2010/main" val="318456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5</a:t>
            </a:fld>
            <a:endParaRPr lang="en-US"/>
          </a:p>
        </p:txBody>
      </p:sp>
    </p:spTree>
    <p:extLst>
      <p:ext uri="{BB962C8B-B14F-4D97-AF65-F5344CB8AC3E}">
        <p14:creationId xmlns:p14="http://schemas.microsoft.com/office/powerpoint/2010/main" val="230772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6</a:t>
            </a:fld>
            <a:endParaRPr lang="en-US"/>
          </a:p>
        </p:txBody>
      </p:sp>
    </p:spTree>
    <p:extLst>
      <p:ext uri="{BB962C8B-B14F-4D97-AF65-F5344CB8AC3E}">
        <p14:creationId xmlns:p14="http://schemas.microsoft.com/office/powerpoint/2010/main" val="629143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7</a:t>
            </a:fld>
            <a:endParaRPr lang="en-US"/>
          </a:p>
        </p:txBody>
      </p:sp>
    </p:spTree>
    <p:extLst>
      <p:ext uri="{BB962C8B-B14F-4D97-AF65-F5344CB8AC3E}">
        <p14:creationId xmlns:p14="http://schemas.microsoft.com/office/powerpoint/2010/main" val="123863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Times" pitchFamily="2" charset="0"/>
              </a:rPr>
              <a:t>In 1995, McArthur Wheeler walked into two Pittsburgh banks</a:t>
            </a:r>
          </a:p>
          <a:p>
            <a:r>
              <a:rPr lang="en-GB" dirty="0">
                <a:latin typeface="Times" pitchFamily="2" charset="0"/>
              </a:rPr>
              <a:t>and robbed them in broad daylight, with no visible attempt at</a:t>
            </a:r>
          </a:p>
          <a:p>
            <a:r>
              <a:rPr lang="en-GB" dirty="0">
                <a:latin typeface="Times" pitchFamily="2" charset="0"/>
              </a:rPr>
              <a:t>disguise. He was arrested later that night, less than an hour after</a:t>
            </a:r>
          </a:p>
          <a:p>
            <a:r>
              <a:rPr lang="en-GB" dirty="0">
                <a:latin typeface="Times" pitchFamily="2" charset="0"/>
              </a:rPr>
              <a:t>videotapes of him taken .from surveillance cameras were broadcast on the 11 o'clock news. When police later showed him the surveillance tapes, Mr. Wheeler stared in incredulity. "But I wore the juice," he mumbled. Apparently, Mr. Wheeler was under the impression that rubbing one's face with lemon juice rendered it invisible to videotape cameras (</a:t>
            </a:r>
            <a:r>
              <a:rPr lang="en-GB" dirty="0" err="1">
                <a:latin typeface="Times" pitchFamily="2" charset="0"/>
              </a:rPr>
              <a:t>Fuocco</a:t>
            </a:r>
            <a:r>
              <a:rPr lang="en-GB" dirty="0">
                <a:latin typeface="Times" pitchFamily="2" charset="0"/>
              </a:rPr>
              <a:t>, 1996).</a:t>
            </a:r>
            <a:endParaRPr lang="en-GB"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8</a:t>
            </a:fld>
            <a:endParaRPr lang="en-US"/>
          </a:p>
        </p:txBody>
      </p:sp>
    </p:spTree>
    <p:extLst>
      <p:ext uri="{BB962C8B-B14F-4D97-AF65-F5344CB8AC3E}">
        <p14:creationId xmlns:p14="http://schemas.microsoft.com/office/powerpoint/2010/main" val="119968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Ivan </a:t>
            </a:r>
            <a:r>
              <a:rPr lang="en-US" sz="1200" b="0" i="0" kern="1200" dirty="0" err="1">
                <a:solidFill>
                  <a:schemeClr val="tx1"/>
                </a:solidFill>
                <a:effectLst/>
                <a:latin typeface="+mn-lt"/>
                <a:ea typeface="+mn-ea"/>
                <a:cs typeface="+mn-cs"/>
              </a:rPr>
              <a:t>Petrovich</a:t>
            </a:r>
            <a:r>
              <a:rPr lang="en-US" sz="1200" b="0" i="0" kern="1200" dirty="0">
                <a:solidFill>
                  <a:schemeClr val="tx1"/>
                </a:solidFill>
                <a:effectLst/>
                <a:latin typeface="+mn-lt"/>
                <a:ea typeface="+mn-ea"/>
                <a:cs typeface="+mn-cs"/>
              </a:rPr>
              <a:t> Pavlov was a Russian physiologist known primarily for his work in classical conditioning.</a:t>
            </a:r>
            <a:endParaRPr lang="en-US" dirty="0"/>
          </a:p>
        </p:txBody>
      </p:sp>
      <p:sp>
        <p:nvSpPr>
          <p:cNvPr id="4" name="Slide Number Placeholder 3"/>
          <p:cNvSpPr>
            <a:spLocks noGrp="1"/>
          </p:cNvSpPr>
          <p:nvPr>
            <p:ph type="sldNum" sz="quarter" idx="10"/>
          </p:nvPr>
        </p:nvSpPr>
        <p:spPr/>
        <p:txBody>
          <a:bodyPr/>
          <a:lstStyle/>
          <a:p>
            <a:fld id="{3BD878E6-4B1C-804A-8BBF-53E9A12387A0}" type="slidenum">
              <a:rPr lang="en-US" smtClean="0"/>
              <a:t>18</a:t>
            </a:fld>
            <a:endParaRPr lang="en-US"/>
          </a:p>
        </p:txBody>
      </p:sp>
    </p:spTree>
    <p:extLst>
      <p:ext uri="{BB962C8B-B14F-4D97-AF65-F5344CB8AC3E}">
        <p14:creationId xmlns:p14="http://schemas.microsoft.com/office/powerpoint/2010/main" val="1525288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Operant conditioning is a method of learning that occurs through rewards and punishments for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Through operant conditioning, an individual makes an association between a particular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a consequence (Skinner, 1938).</a:t>
            </a:r>
            <a:endParaRPr lang="en-GB" dirty="0"/>
          </a:p>
        </p:txBody>
      </p:sp>
      <p:sp>
        <p:nvSpPr>
          <p:cNvPr id="4" name="Slide Number Placeholder 3"/>
          <p:cNvSpPr>
            <a:spLocks noGrp="1"/>
          </p:cNvSpPr>
          <p:nvPr>
            <p:ph type="sldNum" sz="quarter" idx="10"/>
          </p:nvPr>
        </p:nvSpPr>
        <p:spPr/>
        <p:txBody>
          <a:bodyPr/>
          <a:lstStyle/>
          <a:p>
            <a:fld id="{3BD878E6-4B1C-804A-8BBF-53E9A12387A0}" type="slidenum">
              <a:rPr lang="en-US" smtClean="0"/>
              <a:t>22</a:t>
            </a:fld>
            <a:endParaRPr lang="en-US"/>
          </a:p>
        </p:txBody>
      </p:sp>
    </p:spTree>
    <p:extLst>
      <p:ext uri="{BB962C8B-B14F-4D97-AF65-F5344CB8AC3E}">
        <p14:creationId xmlns:p14="http://schemas.microsoft.com/office/powerpoint/2010/main" val="16666463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19D5A6-59BF-ED49-A429-73E806018EBB}"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79998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96823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6250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6152608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9D5A6-59BF-ED49-A429-73E806018EBB}" type="datetimeFigureOut">
              <a:rPr lang="en-US" smtClean="0"/>
              <a:t>10/8/20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555412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19D5A6-59BF-ED49-A429-73E806018EBB}"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60226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19D5A6-59BF-ED49-A429-73E806018EBB}" type="datetimeFigureOut">
              <a:rPr lang="en-US" smtClean="0"/>
              <a:t>10/8/20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76235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19D5A6-59BF-ED49-A429-73E806018EBB}" type="datetimeFigureOut">
              <a:rPr lang="en-US" smtClean="0"/>
              <a:t>10/8/20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348831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9D5A6-59BF-ED49-A429-73E806018EBB}" type="datetimeFigureOut">
              <a:rPr lang="en-US" smtClean="0"/>
              <a:t>10/8/20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0166874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20859925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10/8/20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06805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9D5A6-59BF-ED49-A429-73E806018EBB}" type="datetimeFigureOut">
              <a:rPr lang="en-US" smtClean="0"/>
              <a:t>10/8/20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C3603-42E5-0E49-B5F2-52FFA9F0E8A0}" type="slidenum">
              <a:rPr lang="en-US" smtClean="0"/>
              <a:t>‹#›</a:t>
            </a:fld>
            <a:endParaRPr lang="en-US"/>
          </a:p>
        </p:txBody>
      </p:sp>
    </p:spTree>
    <p:extLst>
      <p:ext uri="{BB962C8B-B14F-4D97-AF65-F5344CB8AC3E}">
        <p14:creationId xmlns:p14="http://schemas.microsoft.com/office/powerpoint/2010/main" val="611750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dx.doi.org/10.1037/0022-3514.77.6.1121"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catalogue.solent.ac.uk/discovery/fulldisplay?docid=apa_articles10.1037/0003-066X.43.3.151&amp;context=PC&amp;vid=44SSU_INST:VU1&amp;search_scope=MyInst_and_CI&amp;tab=Combined&amp;lang=en"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theguardian.com/us-news/2016/feb/23/donald-trump-wins-nevada-caucuses-result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raintour.harvard.edu/archives/portfolio-items/skinner-and-behaviorism" TargetMode="External"/><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22.xml.rels><?xml version="1.0" encoding="UTF-8" standalone="yes"?>
<Relationships xmlns="http://schemas.openxmlformats.org/package/2006/relationships"><Relationship Id="rId3" Type="http://schemas.openxmlformats.org/officeDocument/2006/relationships/hyperlink" Target="https://www.simplypsychology.org/operant-conditioning.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hyperlink" Target="https://catalogue.solent.ac.uk/discovery/fulldisplay?docid=gale_hrca12940239&amp;context=PC&amp;vid=44SSU_INST:VU1&amp;search_scope=MyInst_and_CI&amp;tab=Combined&amp;lang=en"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youtube.com/watch?v=H6LEcM0E0io"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s://www.youtube.com/watch?v=QX_oy9614HQ" TargetMode="External"/><Relationship Id="rId2" Type="http://schemas.openxmlformats.org/officeDocument/2006/relationships/slideLayout" Target="../slideLayouts/slideLayout2.xml"/><Relationship Id="rId1" Type="http://schemas.openxmlformats.org/officeDocument/2006/relationships/video" Target="https://www.youtube.com/embed/QX_oy9614HQ" TargetMode="External"/><Relationship Id="rId4"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hyperlink" Target="https://search.proquest.com/docview/213543080/fulltextPDF/AEDF681918414F8EPQ/1?accountid=13969"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catalogue.solent.ac.uk/discovery/fulldisplay?docid=gale_hrca7658375&amp;context=PC&amp;vid=44SSU_INST:VU1&amp;lang=en&amp;search_scope=MyInst_and_CI&amp;adaptor=Primo%20Central&amp;tab=Combined&amp;query=any,contains,Delay%20of%20gratification%20in%20children&amp;offset=0"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prisonexp.org/"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simplypsychology.org/zimbardo.html"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ideo" Target="https://www.youtube.com/embed/sYtX2sEaeFE?feature=oembed" TargetMode="External"/><Relationship Id="rId4" Type="http://schemas.openxmlformats.org/officeDocument/2006/relationships/hyperlink" Target="https://www.youtube.com/watch?v=hIUlBrvqyyo"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ww.prisonexp.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realitysandwich.com/220780/the-lemon-juice-syndrome-and-the-hunger-game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853111" y="2114667"/>
            <a:ext cx="10434267" cy="1323439"/>
          </a:xfrm>
          <a:prstGeom prst="rect">
            <a:avLst/>
          </a:prstGeom>
        </p:spPr>
        <p:txBody>
          <a:bodyPr wrap="none">
            <a:spAutoFit/>
          </a:bodyPr>
          <a:lstStyle/>
          <a:p>
            <a:r>
              <a:rPr lang="en-US" b="0" i="0" dirty="0">
                <a:solidFill>
                  <a:schemeClr val="bg1"/>
                </a:solidFill>
                <a:effectLst/>
                <a:latin typeface="Arial" charset="0"/>
              </a:rPr>
              <a:t> </a:t>
            </a:r>
            <a:r>
              <a:rPr lang="en-US" sz="8000" b="0" i="0" u="none" strike="noStrike" dirty="0">
                <a:solidFill>
                  <a:schemeClr val="bg1"/>
                </a:solidFill>
                <a:effectLst/>
                <a:latin typeface="Trebuchet MS" charset="0"/>
                <a:ea typeface="Trebuchet MS" charset="0"/>
                <a:cs typeface="Trebuchet MS" charset="0"/>
              </a:rPr>
              <a:t>Dunning-Kruger Effect</a:t>
            </a:r>
            <a:endParaRPr lang="en-US" sz="8000" dirty="0">
              <a:solidFill>
                <a:schemeClr val="bg1"/>
              </a:solidFill>
              <a:latin typeface="Trebuchet MS" charset="0"/>
              <a:ea typeface="Trebuchet MS" charset="0"/>
              <a:cs typeface="Trebuchet MS" charset="0"/>
            </a:endParaRPr>
          </a:p>
        </p:txBody>
      </p:sp>
      <p:sp>
        <p:nvSpPr>
          <p:cNvPr id="4" name="Rectangle 3"/>
          <p:cNvSpPr/>
          <p:nvPr/>
        </p:nvSpPr>
        <p:spPr>
          <a:xfrm>
            <a:off x="0" y="5731329"/>
            <a:ext cx="12192000" cy="11266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828065" y="5879165"/>
            <a:ext cx="10647650" cy="830997"/>
          </a:xfrm>
          <a:prstGeom prst="rect">
            <a:avLst/>
          </a:prstGeom>
        </p:spPr>
        <p:txBody>
          <a:bodyPr wrap="square">
            <a:spAutoFit/>
          </a:bodyPr>
          <a:lstStyle/>
          <a:p>
            <a:r>
              <a:rPr lang="en-US" sz="1600" b="1" i="0" dirty="0">
                <a:effectLst/>
                <a:latin typeface="Trebuchet MS" panose="020B0603020202020204" pitchFamily="34" charset="0"/>
                <a:ea typeface="Trebuchet MS" charset="0"/>
                <a:cs typeface="Trebuchet MS" charset="0"/>
              </a:rPr>
              <a:t>KRUGER, J. and D. DUNNING, 1999. </a:t>
            </a:r>
            <a:r>
              <a:rPr lang="en-US" sz="1600" b="0" i="0" dirty="0">
                <a:effectLst/>
                <a:latin typeface="Trebuchet MS" panose="020B0603020202020204" pitchFamily="34" charset="0"/>
                <a:ea typeface="Trebuchet MS" charset="0"/>
                <a:cs typeface="Trebuchet MS" charset="0"/>
              </a:rPr>
              <a:t>Unskilled and unaware of it: How difficulties in recognizing one's own incompetence lead to inflated self- assessments. </a:t>
            </a:r>
            <a:r>
              <a:rPr lang="en-US" sz="1600" b="0" i="1" dirty="0">
                <a:effectLst/>
                <a:latin typeface="Trebuchet MS" panose="020B0603020202020204" pitchFamily="34" charset="0"/>
                <a:ea typeface="Trebuchet MS" charset="0"/>
                <a:cs typeface="Trebuchet MS" charset="0"/>
              </a:rPr>
              <a:t>Journal of personality and social psychology, </a:t>
            </a:r>
            <a:r>
              <a:rPr lang="en-US" sz="1600" b="0" i="0" dirty="0">
                <a:effectLst/>
                <a:latin typeface="Trebuchet MS" panose="020B0603020202020204" pitchFamily="34" charset="0"/>
                <a:ea typeface="Trebuchet MS" charset="0"/>
                <a:cs typeface="Trebuchet MS" charset="0"/>
              </a:rPr>
              <a:t>77(6), 1121-1134</a:t>
            </a:r>
          </a:p>
          <a:p>
            <a:r>
              <a:rPr lang="en-US" sz="1600" dirty="0">
                <a:latin typeface="Trebuchet MS" panose="020B0603020202020204" pitchFamily="34" charset="0"/>
                <a:hlinkClick r:id="rId2" tooltip="http://dx.doi.org/10.1037/0022-3514.77.6.1121"/>
              </a:rPr>
              <a:t>http://dx.doi.org/10.1037/0022-3514.77.6.1121</a:t>
            </a:r>
            <a:endParaRPr lang="en-US" sz="1600" dirty="0">
              <a:latin typeface="Trebuchet MS" panose="020B0603020202020204" pitchFamily="34" charset="0"/>
              <a:ea typeface="Trebuchet MS" charset="0"/>
              <a:cs typeface="Trebuchet MS" charset="0"/>
            </a:endParaRPr>
          </a:p>
        </p:txBody>
      </p:sp>
    </p:spTree>
    <p:extLst>
      <p:ext uri="{BB962C8B-B14F-4D97-AF65-F5344CB8AC3E}">
        <p14:creationId xmlns:p14="http://schemas.microsoft.com/office/powerpoint/2010/main" val="1336854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Tree>
    <p:extLst>
      <p:ext uri="{BB962C8B-B14F-4D97-AF65-F5344CB8AC3E}">
        <p14:creationId xmlns:p14="http://schemas.microsoft.com/office/powerpoint/2010/main" val="1837051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7C39629-414C-E84C-B443-B19E78E5BB32}"/>
              </a:ext>
            </a:extLst>
          </p:cNvPr>
          <p:cNvSpPr/>
          <p:nvPr/>
        </p:nvSpPr>
        <p:spPr>
          <a:xfrm>
            <a:off x="1418706" y="1188411"/>
            <a:ext cx="9919854" cy="3046988"/>
          </a:xfrm>
          <a:prstGeom prst="rect">
            <a:avLst/>
          </a:prstGeom>
        </p:spPr>
        <p:txBody>
          <a:bodyPr wrap="square">
            <a:spAutoFit/>
          </a:bodyPr>
          <a:lstStyle/>
          <a:p>
            <a:r>
              <a:rPr lang="en-US" sz="4800" i="1" dirty="0">
                <a:solidFill>
                  <a:schemeClr val="bg1"/>
                </a:solidFill>
                <a:latin typeface="Trebuchet MS" charset="0"/>
                <a:ea typeface="Trebuchet MS" charset="0"/>
                <a:cs typeface="Trebuchet MS" charset="0"/>
              </a:rPr>
              <a:t>Unskilled and unaware of it: How difficulties in recognizing one's own incompetence lead to inflated self- assessments</a:t>
            </a:r>
            <a:endParaRPr lang="en-US" sz="4800" i="1" dirty="0">
              <a:solidFill>
                <a:schemeClr val="bg1"/>
              </a:solidFill>
            </a:endParaRPr>
          </a:p>
        </p:txBody>
      </p:sp>
      <p:sp>
        <p:nvSpPr>
          <p:cNvPr id="5" name="Rectangle 4">
            <a:extLst>
              <a:ext uri="{FF2B5EF4-FFF2-40B4-BE49-F238E27FC236}">
                <a16:creationId xmlns:a16="http://schemas.microsoft.com/office/drawing/2014/main" id="{379B3715-E3E8-4C4A-A093-6C33CAB514BD}"/>
              </a:ext>
            </a:extLst>
          </p:cNvPr>
          <p:cNvSpPr/>
          <p:nvPr/>
        </p:nvSpPr>
        <p:spPr>
          <a:xfrm>
            <a:off x="6297143" y="4963406"/>
            <a:ext cx="4445448" cy="523220"/>
          </a:xfrm>
          <a:prstGeom prst="rect">
            <a:avLst/>
          </a:prstGeom>
        </p:spPr>
        <p:txBody>
          <a:bodyPr wrap="none">
            <a:spAutoFit/>
          </a:bodyPr>
          <a:lstStyle/>
          <a:p>
            <a:r>
              <a:rPr lang="en-US" sz="2800" dirty="0">
                <a:solidFill>
                  <a:schemeClr val="bg1"/>
                </a:solidFill>
                <a:latin typeface="Trebuchet MS" charset="0"/>
                <a:ea typeface="Trebuchet MS" charset="0"/>
                <a:cs typeface="Trebuchet MS" charset="0"/>
              </a:rPr>
              <a:t>(Kruger and Dunning 1999)</a:t>
            </a:r>
            <a:endParaRPr lang="en-US" sz="2800" dirty="0">
              <a:solidFill>
                <a:schemeClr val="bg1"/>
              </a:solidFill>
            </a:endParaRPr>
          </a:p>
        </p:txBody>
      </p:sp>
    </p:spTree>
    <p:extLst>
      <p:ext uri="{BB962C8B-B14F-4D97-AF65-F5344CB8AC3E}">
        <p14:creationId xmlns:p14="http://schemas.microsoft.com/office/powerpoint/2010/main" val="8739292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28DBCC0-30B8-4040-9678-EE71484218EB}"/>
              </a:ext>
            </a:extLst>
          </p:cNvPr>
          <p:cNvSpPr/>
          <p:nvPr/>
        </p:nvSpPr>
        <p:spPr>
          <a:xfrm>
            <a:off x="1257868" y="1714437"/>
            <a:ext cx="9676263" cy="3046988"/>
          </a:xfrm>
          <a:prstGeom prst="rect">
            <a:avLst/>
          </a:prstGeom>
        </p:spPr>
        <p:txBody>
          <a:bodyPr wrap="square">
            <a:spAutoFit/>
          </a:bodyPr>
          <a:lstStyle/>
          <a:p>
            <a:r>
              <a:rPr lang="en-GB" sz="4800" i="1" dirty="0">
                <a:solidFill>
                  <a:schemeClr val="bg1"/>
                </a:solidFill>
                <a:latin typeface="Trebuchet MS" panose="020B0703020202090204" pitchFamily="34" charset="0"/>
              </a:rPr>
              <a:t>People tend to hold overly favourable views of their abilities in many social and intellectual domains</a:t>
            </a:r>
            <a:r>
              <a:rPr lang="en-GB" sz="3200" dirty="0">
                <a:solidFill>
                  <a:schemeClr val="bg1"/>
                </a:solidFill>
                <a:latin typeface="Trebuchet MS" panose="020B0703020202090204" pitchFamily="34" charset="0"/>
              </a:rPr>
              <a:t>. </a:t>
            </a:r>
            <a:endParaRPr lang="en-GB" sz="3200" dirty="0">
              <a:solidFill>
                <a:schemeClr val="bg1"/>
              </a:solidFill>
              <a:effectLst/>
              <a:latin typeface="Trebuchet MS" panose="020B0703020202090204" pitchFamily="34" charset="0"/>
            </a:endParaRPr>
          </a:p>
        </p:txBody>
      </p:sp>
      <p:sp>
        <p:nvSpPr>
          <p:cNvPr id="8" name="Rectangle 7">
            <a:extLst>
              <a:ext uri="{FF2B5EF4-FFF2-40B4-BE49-F238E27FC236}">
                <a16:creationId xmlns:a16="http://schemas.microsoft.com/office/drawing/2014/main" id="{FDEEC866-96B4-AC44-A941-A2707AC7A981}"/>
              </a:ext>
            </a:extLst>
          </p:cNvPr>
          <p:cNvSpPr/>
          <p:nvPr/>
        </p:nvSpPr>
        <p:spPr>
          <a:xfrm>
            <a:off x="6297143" y="4963406"/>
            <a:ext cx="4445448" cy="523220"/>
          </a:xfrm>
          <a:prstGeom prst="rect">
            <a:avLst/>
          </a:prstGeom>
        </p:spPr>
        <p:txBody>
          <a:bodyPr wrap="none">
            <a:spAutoFit/>
          </a:bodyPr>
          <a:lstStyle/>
          <a:p>
            <a:r>
              <a:rPr lang="en-US" sz="2800" dirty="0">
                <a:solidFill>
                  <a:schemeClr val="bg1"/>
                </a:solidFill>
                <a:latin typeface="Trebuchet MS" charset="0"/>
                <a:ea typeface="Trebuchet MS" charset="0"/>
                <a:cs typeface="Trebuchet MS" charset="0"/>
              </a:rPr>
              <a:t>(Kruger and Dunning 1999)</a:t>
            </a:r>
            <a:endParaRPr lang="en-US" sz="2800" dirty="0">
              <a:solidFill>
                <a:schemeClr val="bg1"/>
              </a:solidFill>
            </a:endParaRPr>
          </a:p>
        </p:txBody>
      </p:sp>
    </p:spTree>
    <p:extLst>
      <p:ext uri="{BB962C8B-B14F-4D97-AF65-F5344CB8AC3E}">
        <p14:creationId xmlns:p14="http://schemas.microsoft.com/office/powerpoint/2010/main" val="3412960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1CCB6A7-C9D8-B64F-AE4E-FEC335CC0A76}"/>
              </a:ext>
            </a:extLst>
          </p:cNvPr>
          <p:cNvSpPr/>
          <p:nvPr/>
        </p:nvSpPr>
        <p:spPr>
          <a:xfrm>
            <a:off x="759725" y="881645"/>
            <a:ext cx="10672549" cy="4401205"/>
          </a:xfrm>
          <a:prstGeom prst="rect">
            <a:avLst/>
          </a:prstGeom>
        </p:spPr>
        <p:txBody>
          <a:bodyPr wrap="square">
            <a:spAutoFit/>
          </a:bodyPr>
          <a:lstStyle/>
          <a:p>
            <a:r>
              <a:rPr lang="en-GB" sz="4000" i="1" dirty="0">
                <a:solidFill>
                  <a:schemeClr val="bg1"/>
                </a:solidFill>
                <a:latin typeface="Trebuchet MS" panose="020B0703020202090204" pitchFamily="34" charset="0"/>
              </a:rPr>
              <a:t>The authors suggest that this overestimation occurs, in part, because people who are unskilled in these domains suffer a dual burden: Not only do these people reach erroneous conclusions and make unfortunate choices, but their incompetence robs them of the metacognitive ability to realize it. </a:t>
            </a:r>
            <a:endParaRPr lang="en-US" sz="4000" i="1" dirty="0">
              <a:solidFill>
                <a:schemeClr val="bg1"/>
              </a:solidFill>
            </a:endParaRPr>
          </a:p>
        </p:txBody>
      </p:sp>
      <p:sp>
        <p:nvSpPr>
          <p:cNvPr id="8" name="Rectangle 7">
            <a:extLst>
              <a:ext uri="{FF2B5EF4-FFF2-40B4-BE49-F238E27FC236}">
                <a16:creationId xmlns:a16="http://schemas.microsoft.com/office/drawing/2014/main" id="{7D121F9B-E1EF-8748-9A0C-1B64D75EFABC}"/>
              </a:ext>
            </a:extLst>
          </p:cNvPr>
          <p:cNvSpPr/>
          <p:nvPr/>
        </p:nvSpPr>
        <p:spPr>
          <a:xfrm>
            <a:off x="6297143" y="5462166"/>
            <a:ext cx="4445448" cy="523220"/>
          </a:xfrm>
          <a:prstGeom prst="rect">
            <a:avLst/>
          </a:prstGeom>
        </p:spPr>
        <p:txBody>
          <a:bodyPr wrap="none">
            <a:spAutoFit/>
          </a:bodyPr>
          <a:lstStyle/>
          <a:p>
            <a:r>
              <a:rPr lang="en-US" sz="2800" dirty="0">
                <a:solidFill>
                  <a:schemeClr val="bg1"/>
                </a:solidFill>
                <a:latin typeface="Trebuchet MS" charset="0"/>
                <a:ea typeface="Trebuchet MS" charset="0"/>
                <a:cs typeface="Trebuchet MS" charset="0"/>
              </a:rPr>
              <a:t>(Kruger and Dunning 1999)</a:t>
            </a:r>
            <a:endParaRPr lang="en-US" sz="2800" dirty="0">
              <a:solidFill>
                <a:schemeClr val="bg1"/>
              </a:solidFill>
            </a:endParaRPr>
          </a:p>
        </p:txBody>
      </p:sp>
    </p:spTree>
    <p:extLst>
      <p:ext uri="{BB962C8B-B14F-4D97-AF65-F5344CB8AC3E}">
        <p14:creationId xmlns:p14="http://schemas.microsoft.com/office/powerpoint/2010/main" val="3418570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B6A1E01-3868-2345-8D1E-80ED09AB507A}"/>
              </a:ext>
            </a:extLst>
          </p:cNvPr>
          <p:cNvSpPr/>
          <p:nvPr/>
        </p:nvSpPr>
        <p:spPr>
          <a:xfrm>
            <a:off x="714233" y="657093"/>
            <a:ext cx="11109278" cy="5078313"/>
          </a:xfrm>
          <a:prstGeom prst="rect">
            <a:avLst/>
          </a:prstGeom>
        </p:spPr>
        <p:txBody>
          <a:bodyPr wrap="square">
            <a:spAutoFit/>
          </a:bodyPr>
          <a:lstStyle/>
          <a:p>
            <a:r>
              <a:rPr lang="en-GB" sz="3600" i="1" dirty="0">
                <a:solidFill>
                  <a:schemeClr val="bg1"/>
                </a:solidFill>
                <a:latin typeface="Trebuchet MS" panose="020B0703020202090204" pitchFamily="34" charset="0"/>
              </a:rPr>
              <a:t>Across 4 studies, the authors found that participants scoring in the bottom quartile on tests of humour, grammar, and logic grossly overestimated their test performance and ability. Although their test scores put them in the 12th percentile, they estimated themselves to be in the 62nd. Several analyses linked this mis-calibration to deficits in metacognitive skill, or the capacity to distinguish accuracy from error. </a:t>
            </a:r>
            <a:endParaRPr lang="en-US" sz="3600" i="1" dirty="0">
              <a:solidFill>
                <a:schemeClr val="bg1"/>
              </a:solidFill>
            </a:endParaRPr>
          </a:p>
        </p:txBody>
      </p:sp>
      <p:sp>
        <p:nvSpPr>
          <p:cNvPr id="8" name="Rectangle 7">
            <a:extLst>
              <a:ext uri="{FF2B5EF4-FFF2-40B4-BE49-F238E27FC236}">
                <a16:creationId xmlns:a16="http://schemas.microsoft.com/office/drawing/2014/main" id="{CEB8569D-EE13-694B-8F80-4C9F7F6356E7}"/>
              </a:ext>
            </a:extLst>
          </p:cNvPr>
          <p:cNvSpPr/>
          <p:nvPr/>
        </p:nvSpPr>
        <p:spPr>
          <a:xfrm>
            <a:off x="6297143" y="5844549"/>
            <a:ext cx="4445448" cy="523220"/>
          </a:xfrm>
          <a:prstGeom prst="rect">
            <a:avLst/>
          </a:prstGeom>
        </p:spPr>
        <p:txBody>
          <a:bodyPr wrap="none">
            <a:spAutoFit/>
          </a:bodyPr>
          <a:lstStyle/>
          <a:p>
            <a:r>
              <a:rPr lang="en-US" sz="2800" dirty="0">
                <a:solidFill>
                  <a:schemeClr val="bg1"/>
                </a:solidFill>
                <a:latin typeface="Trebuchet MS" charset="0"/>
                <a:ea typeface="Trebuchet MS" charset="0"/>
                <a:cs typeface="Trebuchet MS" charset="0"/>
              </a:rPr>
              <a:t>(Kruger and Dunning 1999)</a:t>
            </a:r>
            <a:endParaRPr lang="en-US" sz="2800" dirty="0">
              <a:solidFill>
                <a:schemeClr val="bg1"/>
              </a:solidFill>
            </a:endParaRPr>
          </a:p>
        </p:txBody>
      </p:sp>
    </p:spTree>
    <p:extLst>
      <p:ext uri="{BB962C8B-B14F-4D97-AF65-F5344CB8AC3E}">
        <p14:creationId xmlns:p14="http://schemas.microsoft.com/office/powerpoint/2010/main" val="1877572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4375009-59F1-084D-8199-8189C59255C9}"/>
              </a:ext>
            </a:extLst>
          </p:cNvPr>
          <p:cNvSpPr txBox="1"/>
          <p:nvPr/>
        </p:nvSpPr>
        <p:spPr>
          <a:xfrm>
            <a:off x="684662" y="1239627"/>
            <a:ext cx="10822675" cy="3785652"/>
          </a:xfrm>
          <a:prstGeom prst="rect">
            <a:avLst/>
          </a:prstGeom>
          <a:noFill/>
        </p:spPr>
        <p:txBody>
          <a:bodyPr wrap="square" rtlCol="0">
            <a:spAutoFit/>
          </a:bodyPr>
          <a:lstStyle/>
          <a:p>
            <a:r>
              <a:rPr lang="en-GB" sz="4800" i="1" dirty="0">
                <a:solidFill>
                  <a:schemeClr val="bg1"/>
                </a:solidFill>
                <a:latin typeface="Trebuchet MS" panose="020B0703020202090204" pitchFamily="34" charset="0"/>
              </a:rPr>
              <a:t>Paradoxically, improving the skills of participants, and thus increasing their metacognitive competence, helped them recognize the limitations of their abilities.</a:t>
            </a:r>
            <a:endParaRPr lang="en-US" sz="4800" i="1" dirty="0">
              <a:solidFill>
                <a:schemeClr val="bg1"/>
              </a:solidFill>
            </a:endParaRPr>
          </a:p>
        </p:txBody>
      </p:sp>
      <p:sp>
        <p:nvSpPr>
          <p:cNvPr id="8" name="Rectangle 7">
            <a:extLst>
              <a:ext uri="{FF2B5EF4-FFF2-40B4-BE49-F238E27FC236}">
                <a16:creationId xmlns:a16="http://schemas.microsoft.com/office/drawing/2014/main" id="{431A85FE-DE66-F24D-8A4C-96845C380BD8}"/>
              </a:ext>
            </a:extLst>
          </p:cNvPr>
          <p:cNvSpPr/>
          <p:nvPr/>
        </p:nvSpPr>
        <p:spPr>
          <a:xfrm>
            <a:off x="6297143" y="4963406"/>
            <a:ext cx="4445448" cy="523220"/>
          </a:xfrm>
          <a:prstGeom prst="rect">
            <a:avLst/>
          </a:prstGeom>
        </p:spPr>
        <p:txBody>
          <a:bodyPr wrap="none">
            <a:spAutoFit/>
          </a:bodyPr>
          <a:lstStyle/>
          <a:p>
            <a:r>
              <a:rPr lang="en-US" sz="2800" dirty="0">
                <a:solidFill>
                  <a:schemeClr val="bg1"/>
                </a:solidFill>
                <a:latin typeface="Trebuchet MS" charset="0"/>
                <a:ea typeface="Trebuchet MS" charset="0"/>
                <a:cs typeface="Trebuchet MS" charset="0"/>
              </a:rPr>
              <a:t>(Kruger and Dunning 1999)</a:t>
            </a:r>
            <a:endParaRPr lang="en-US" sz="2800" dirty="0">
              <a:solidFill>
                <a:schemeClr val="bg1"/>
              </a:solidFill>
            </a:endParaRPr>
          </a:p>
        </p:txBody>
      </p:sp>
    </p:spTree>
    <p:extLst>
      <p:ext uri="{BB962C8B-B14F-4D97-AF65-F5344CB8AC3E}">
        <p14:creationId xmlns:p14="http://schemas.microsoft.com/office/powerpoint/2010/main" val="2747424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311E601-1E63-EC4A-840C-D718E8C08B84}"/>
              </a:ext>
            </a:extLst>
          </p:cNvPr>
          <p:cNvSpPr/>
          <p:nvPr/>
        </p:nvSpPr>
        <p:spPr>
          <a:xfrm>
            <a:off x="3823854" y="823110"/>
            <a:ext cx="7963593" cy="4247317"/>
          </a:xfrm>
          <a:prstGeom prst="rect">
            <a:avLst/>
          </a:prstGeom>
        </p:spPr>
        <p:txBody>
          <a:bodyPr wrap="square">
            <a:spAutoFit/>
          </a:bodyPr>
          <a:lstStyle/>
          <a:p>
            <a:r>
              <a:rPr lang="en-GB" sz="4500" i="1" dirty="0">
                <a:solidFill>
                  <a:schemeClr val="bg1"/>
                </a:solidFill>
                <a:latin typeface="Trebuchet MS" panose="020B0703020202090204" pitchFamily="34" charset="0"/>
              </a:rPr>
              <a:t>Apparently, Mr. Wheeler was under the impression that rubbing one's face with lemon juice rendered it invisible to videotape cameras </a:t>
            </a:r>
          </a:p>
          <a:p>
            <a:pPr algn="r"/>
            <a:r>
              <a:rPr lang="en-GB" sz="4500" dirty="0">
                <a:solidFill>
                  <a:schemeClr val="bg1"/>
                </a:solidFill>
                <a:latin typeface="Trebuchet MS" panose="020B0703020202090204" pitchFamily="34" charset="0"/>
              </a:rPr>
              <a:t>(</a:t>
            </a:r>
            <a:r>
              <a:rPr lang="en-GB" sz="4500" dirty="0" err="1">
                <a:solidFill>
                  <a:schemeClr val="bg1"/>
                </a:solidFill>
                <a:latin typeface="Trebuchet MS" panose="020B0703020202090204" pitchFamily="34" charset="0"/>
              </a:rPr>
              <a:t>Fuocco</a:t>
            </a:r>
            <a:r>
              <a:rPr lang="en-GB" sz="4500" dirty="0">
                <a:solidFill>
                  <a:schemeClr val="bg1"/>
                </a:solidFill>
                <a:latin typeface="Trebuchet MS" panose="020B0703020202090204" pitchFamily="34" charset="0"/>
              </a:rPr>
              <a:t> 1996)</a:t>
            </a:r>
            <a:endParaRPr lang="en-GB" sz="4500" dirty="0">
              <a:solidFill>
                <a:schemeClr val="bg1"/>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4D4512C-AF42-FF49-8D9B-1A26568C7DAD}"/>
              </a:ext>
            </a:extLst>
          </p:cNvPr>
          <p:cNvSpPr/>
          <p:nvPr/>
        </p:nvSpPr>
        <p:spPr>
          <a:xfrm>
            <a:off x="4156363" y="5943286"/>
            <a:ext cx="7780714" cy="646331"/>
          </a:xfrm>
          <a:prstGeom prst="rect">
            <a:avLst/>
          </a:prstGeom>
        </p:spPr>
        <p:txBody>
          <a:bodyPr wrap="square">
            <a:spAutoFit/>
          </a:bodyPr>
          <a:lstStyle/>
          <a:p>
            <a:r>
              <a:rPr lang="en-GB" dirty="0">
                <a:solidFill>
                  <a:schemeClr val="bg1"/>
                </a:solidFill>
                <a:latin typeface="Trebuchet MS" panose="020B0703020202090204" pitchFamily="34" charset="0"/>
              </a:rPr>
              <a:t>FUOCCO, M. A. (1996, March 21). </a:t>
            </a:r>
            <a:r>
              <a:rPr lang="en-GB" i="1" dirty="0">
                <a:solidFill>
                  <a:schemeClr val="bg1"/>
                </a:solidFill>
                <a:latin typeface="Trebuchet MS" panose="020B0703020202090204" pitchFamily="34" charset="0"/>
              </a:rPr>
              <a:t>Trial and error: They had larceny in </a:t>
            </a:r>
            <a:br>
              <a:rPr lang="en-GB" i="1" dirty="0">
                <a:solidFill>
                  <a:schemeClr val="bg1"/>
                </a:solidFill>
                <a:latin typeface="Trebuchet MS" panose="020B0703020202090204" pitchFamily="34" charset="0"/>
              </a:rPr>
            </a:br>
            <a:r>
              <a:rPr lang="en-GB" i="1" dirty="0">
                <a:solidFill>
                  <a:schemeClr val="bg1"/>
                </a:solidFill>
                <a:latin typeface="Trebuchet MS" panose="020B0703020202090204" pitchFamily="34" charset="0"/>
              </a:rPr>
              <a:t>their hearts, but little in their heads.</a:t>
            </a:r>
            <a:r>
              <a:rPr lang="en-GB" dirty="0">
                <a:solidFill>
                  <a:schemeClr val="bg1"/>
                </a:solidFill>
                <a:latin typeface="Trebuchet MS" panose="020B0703020202090204" pitchFamily="34" charset="0"/>
              </a:rPr>
              <a:t> Pittsburgh Post-Gazette, p. Dl</a:t>
            </a:r>
            <a:endParaRPr lang="en-GB" dirty="0">
              <a:solidFill>
                <a:schemeClr val="bg1"/>
              </a:solidFill>
              <a:effectLst/>
              <a:latin typeface="Trebuchet MS" panose="020B0703020202090204" pitchFamily="34" charset="0"/>
            </a:endParaRPr>
          </a:p>
        </p:txBody>
      </p:sp>
      <p:pic>
        <p:nvPicPr>
          <p:cNvPr id="7" name="Picture 6">
            <a:extLst>
              <a:ext uri="{FF2B5EF4-FFF2-40B4-BE49-F238E27FC236}">
                <a16:creationId xmlns:a16="http://schemas.microsoft.com/office/drawing/2014/main" id="{D46E577B-4BB4-FD44-9C89-D8B8F82F5FA1}"/>
              </a:ext>
            </a:extLst>
          </p:cNvPr>
          <p:cNvPicPr>
            <a:picLocks noChangeAspect="1"/>
          </p:cNvPicPr>
          <p:nvPr/>
        </p:nvPicPr>
        <p:blipFill>
          <a:blip r:embed="rId2"/>
          <a:stretch>
            <a:fillRect/>
          </a:stretch>
        </p:blipFill>
        <p:spPr>
          <a:xfrm>
            <a:off x="506037" y="589742"/>
            <a:ext cx="2933700" cy="5080000"/>
          </a:xfrm>
          <a:prstGeom prst="rect">
            <a:avLst/>
          </a:prstGeom>
        </p:spPr>
      </p:pic>
    </p:spTree>
    <p:extLst>
      <p:ext uri="{BB962C8B-B14F-4D97-AF65-F5344CB8AC3E}">
        <p14:creationId xmlns:p14="http://schemas.microsoft.com/office/powerpoint/2010/main" val="2171403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p:cNvSpPr txBox="1"/>
          <p:nvPr/>
        </p:nvSpPr>
        <p:spPr>
          <a:xfrm>
            <a:off x="656494" y="3516923"/>
            <a:ext cx="6032934" cy="3046988"/>
          </a:xfrm>
          <a:prstGeom prst="rect">
            <a:avLst/>
          </a:prstGeom>
          <a:noFill/>
        </p:spPr>
        <p:txBody>
          <a:bodyPr wrap="none" rtlCol="0">
            <a:spAutoFit/>
          </a:bodyPr>
          <a:lstStyle/>
          <a:p>
            <a:r>
              <a:rPr lang="en-US" sz="9600" b="1" dirty="0">
                <a:solidFill>
                  <a:schemeClr val="bg1"/>
                </a:solidFill>
                <a:latin typeface="Trebuchet MS" charset="0"/>
                <a:ea typeface="Trebuchet MS" charset="0"/>
                <a:cs typeface="Trebuchet MS" charset="0"/>
              </a:rPr>
              <a:t>PAVLOV’S </a:t>
            </a:r>
            <a:br>
              <a:rPr lang="en-US" sz="9600" b="1" dirty="0">
                <a:solidFill>
                  <a:schemeClr val="bg1"/>
                </a:solidFill>
                <a:latin typeface="Trebuchet MS" charset="0"/>
                <a:ea typeface="Trebuchet MS" charset="0"/>
                <a:cs typeface="Trebuchet MS" charset="0"/>
              </a:rPr>
            </a:br>
            <a:r>
              <a:rPr lang="en-US" sz="9600" b="1" dirty="0">
                <a:solidFill>
                  <a:schemeClr val="bg1"/>
                </a:solidFill>
                <a:latin typeface="Trebuchet MS" charset="0"/>
                <a:ea typeface="Trebuchet MS" charset="0"/>
                <a:cs typeface="Trebuchet MS" charset="0"/>
              </a:rPr>
              <a:t>DOG</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2645" y="-165429"/>
            <a:ext cx="7362092" cy="7304783"/>
          </a:xfrm>
          <a:prstGeom prst="rect">
            <a:avLst/>
          </a:prstGeom>
        </p:spPr>
      </p:pic>
    </p:spTree>
    <p:extLst>
      <p:ext uri="{BB962C8B-B14F-4D97-AF65-F5344CB8AC3E}">
        <p14:creationId xmlns:p14="http://schemas.microsoft.com/office/powerpoint/2010/main" val="32499479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4064" y="0"/>
            <a:ext cx="4867936" cy="6858000"/>
          </a:xfrm>
          <a:prstGeom prst="rect">
            <a:avLst/>
          </a:prstGeom>
        </p:spPr>
      </p:pic>
      <p:sp>
        <p:nvSpPr>
          <p:cNvPr id="8" name="Rectangle 7"/>
          <p:cNvSpPr/>
          <p:nvPr/>
        </p:nvSpPr>
        <p:spPr>
          <a:xfrm>
            <a:off x="333022" y="399535"/>
            <a:ext cx="6246133" cy="830997"/>
          </a:xfrm>
          <a:prstGeom prst="rect">
            <a:avLst/>
          </a:prstGeom>
        </p:spPr>
        <p:txBody>
          <a:bodyPr wrap="none">
            <a:spAutoFit/>
          </a:bodyPr>
          <a:lstStyle/>
          <a:p>
            <a:r>
              <a:rPr lang="en-US" sz="4800" dirty="0">
                <a:solidFill>
                  <a:schemeClr val="bg1"/>
                </a:solidFill>
                <a:latin typeface="Trebuchet MS" charset="0"/>
                <a:ea typeface="Trebuchet MS" charset="0"/>
                <a:cs typeface="Trebuchet MS" charset="0"/>
              </a:rPr>
              <a:t>Ivan Pavlov </a:t>
            </a:r>
            <a:r>
              <a:rPr lang="en-US" sz="4800" dirty="0">
                <a:latin typeface="Trebuchet MS" charset="0"/>
                <a:ea typeface="Trebuchet MS" charset="0"/>
                <a:cs typeface="Trebuchet MS" charset="0"/>
              </a:rPr>
              <a:t>1849-1936</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022" y="1447800"/>
            <a:ext cx="6738775" cy="3962400"/>
          </a:xfrm>
          <a:prstGeom prst="rect">
            <a:avLst/>
          </a:prstGeom>
          <a:solidFill>
            <a:schemeClr val="bg1"/>
          </a:solidFill>
        </p:spPr>
      </p:pic>
      <p:sp>
        <p:nvSpPr>
          <p:cNvPr id="2" name="Rectangle 1">
            <a:extLst>
              <a:ext uri="{FF2B5EF4-FFF2-40B4-BE49-F238E27FC236}">
                <a16:creationId xmlns:a16="http://schemas.microsoft.com/office/drawing/2014/main" id="{C285B444-ECC4-454B-8525-714E0811CB8F}"/>
              </a:ext>
            </a:extLst>
          </p:cNvPr>
          <p:cNvSpPr/>
          <p:nvPr/>
        </p:nvSpPr>
        <p:spPr>
          <a:xfrm>
            <a:off x="586240" y="5627468"/>
            <a:ext cx="5294055" cy="646331"/>
          </a:xfrm>
          <a:prstGeom prst="rect">
            <a:avLst/>
          </a:prstGeom>
        </p:spPr>
        <p:txBody>
          <a:bodyPr wrap="square">
            <a:spAutoFit/>
          </a:bodyPr>
          <a:lstStyle/>
          <a:p>
            <a:r>
              <a:rPr lang="en-GB" dirty="0">
                <a:solidFill>
                  <a:schemeClr val="bg1"/>
                </a:solidFill>
                <a:latin typeface="Source Sans Pro" panose="020B0503030403020204" pitchFamily="34" charset="77"/>
              </a:rPr>
              <a:t>RESCORLA, R. A., 1988. Pavlovian Conditioning. </a:t>
            </a:r>
            <a:r>
              <a:rPr lang="en-GB" i="1" dirty="0">
                <a:solidFill>
                  <a:schemeClr val="bg1"/>
                </a:solidFill>
                <a:latin typeface="Source Sans Pro" panose="020B0503030403020204" pitchFamily="34" charset="77"/>
              </a:rPr>
              <a:t>American Psychologist</a:t>
            </a:r>
            <a:r>
              <a:rPr lang="en-GB" dirty="0">
                <a:solidFill>
                  <a:schemeClr val="bg1"/>
                </a:solidFill>
                <a:latin typeface="Source Sans Pro" panose="020B0503030403020204" pitchFamily="34" charset="77"/>
              </a:rPr>
              <a:t>, 43(3), 151–160</a:t>
            </a:r>
            <a:endParaRPr lang="en-US" dirty="0">
              <a:solidFill>
                <a:schemeClr val="bg1"/>
              </a:solidFill>
            </a:endParaRPr>
          </a:p>
        </p:txBody>
      </p:sp>
    </p:spTree>
    <p:extLst>
      <p:ext uri="{BB962C8B-B14F-4D97-AF65-F5344CB8AC3E}">
        <p14:creationId xmlns:p14="http://schemas.microsoft.com/office/powerpoint/2010/main" val="235699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E9A63851-AD0B-BC41-B7DB-B9A7388627D6}"/>
              </a:ext>
            </a:extLst>
          </p:cNvPr>
          <p:cNvSpPr/>
          <p:nvPr/>
        </p:nvSpPr>
        <p:spPr>
          <a:xfrm>
            <a:off x="9326880" y="5487630"/>
            <a:ext cx="2724443" cy="938719"/>
          </a:xfrm>
          <a:prstGeom prst="rect">
            <a:avLst/>
          </a:prstGeom>
        </p:spPr>
        <p:txBody>
          <a:bodyPr wrap="square">
            <a:spAutoFit/>
          </a:bodyPr>
          <a:lstStyle/>
          <a:p>
            <a:r>
              <a:rPr lang="en-US" sz="1100" dirty="0">
                <a:hlinkClick r:id="rId2"/>
              </a:rPr>
              <a:t>https://catalogue.solent.ac.uk/discovery/fulldisplay?docid=apa_articles10.1037/0003-066X.43.3.151&amp;context=PC&amp;vid=44SSU_INST:VU1&amp;search_scope=MyInst_and_CI&amp;tab=Combined&amp;lang=en</a:t>
            </a:r>
            <a:r>
              <a:rPr lang="en-US" sz="1100" dirty="0"/>
              <a:t> </a:t>
            </a:r>
          </a:p>
        </p:txBody>
      </p:sp>
      <p:pic>
        <p:nvPicPr>
          <p:cNvPr id="7" name="Picture 6">
            <a:extLst>
              <a:ext uri="{FF2B5EF4-FFF2-40B4-BE49-F238E27FC236}">
                <a16:creationId xmlns:a16="http://schemas.microsoft.com/office/drawing/2014/main" id="{6CBCCAA5-A52E-774E-AF36-0F3174705502}"/>
              </a:ext>
            </a:extLst>
          </p:cNvPr>
          <p:cNvPicPr>
            <a:picLocks noChangeAspect="1"/>
          </p:cNvPicPr>
          <p:nvPr/>
        </p:nvPicPr>
        <p:blipFill>
          <a:blip r:embed="rId3"/>
          <a:stretch>
            <a:fillRect/>
          </a:stretch>
        </p:blipFill>
        <p:spPr>
          <a:xfrm>
            <a:off x="330293" y="0"/>
            <a:ext cx="8996587" cy="6858000"/>
          </a:xfrm>
          <a:prstGeom prst="rect">
            <a:avLst/>
          </a:prstGeom>
        </p:spPr>
      </p:pic>
    </p:spTree>
    <p:extLst>
      <p:ext uri="{BB962C8B-B14F-4D97-AF65-F5344CB8AC3E}">
        <p14:creationId xmlns:p14="http://schemas.microsoft.com/office/powerpoint/2010/main" val="698024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4867"/>
            <a:ext cx="12192000" cy="6328265"/>
          </a:xfrm>
          <a:prstGeom prst="rect">
            <a:avLst/>
          </a:prstGeom>
        </p:spPr>
      </p:pic>
      <p:sp>
        <p:nvSpPr>
          <p:cNvPr id="3" name="Rectangle 2">
            <a:extLst>
              <a:ext uri="{FF2B5EF4-FFF2-40B4-BE49-F238E27FC236}">
                <a16:creationId xmlns:a16="http://schemas.microsoft.com/office/drawing/2014/main" id="{E4F1849F-E636-A34A-9036-26BF54A1D7E9}"/>
              </a:ext>
            </a:extLst>
          </p:cNvPr>
          <p:cNvSpPr/>
          <p:nvPr/>
        </p:nvSpPr>
        <p:spPr>
          <a:xfrm>
            <a:off x="0" y="0"/>
            <a:ext cx="12192000" cy="6858000"/>
          </a:xfrm>
          <a:prstGeom prst="rect">
            <a:avLst/>
          </a:prstGeom>
          <a:solidFill>
            <a:srgbClr val="FF0000">
              <a:alpha val="8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73A4D62-5152-7D40-B687-A985B4B5DB1C}"/>
              </a:ext>
            </a:extLst>
          </p:cNvPr>
          <p:cNvSpPr/>
          <p:nvPr/>
        </p:nvSpPr>
        <p:spPr>
          <a:xfrm>
            <a:off x="1111164" y="1242785"/>
            <a:ext cx="9969671" cy="2800767"/>
          </a:xfrm>
          <a:prstGeom prst="rect">
            <a:avLst/>
          </a:prstGeom>
        </p:spPr>
        <p:txBody>
          <a:bodyPr wrap="square">
            <a:spAutoFit/>
          </a:bodyPr>
          <a:lstStyle/>
          <a:p>
            <a:r>
              <a:rPr lang="en-US" sz="8800" b="1" i="1" dirty="0">
                <a:solidFill>
                  <a:schemeClr val="bg1"/>
                </a:solidFill>
                <a:latin typeface="Trebuchet MS" charset="0"/>
                <a:ea typeface="Trebuchet MS" charset="0"/>
                <a:cs typeface="Trebuchet MS" charset="0"/>
              </a:rPr>
              <a:t>“</a:t>
            </a:r>
            <a:r>
              <a:rPr lang="en-US" sz="8800" b="1" i="1" dirty="0">
                <a:solidFill>
                  <a:schemeClr val="bg1"/>
                </a:solidFill>
                <a:effectLst/>
                <a:latin typeface="Trebuchet MS" charset="0"/>
                <a:ea typeface="Trebuchet MS" charset="0"/>
                <a:cs typeface="Trebuchet MS" charset="0"/>
              </a:rPr>
              <a:t>I love the </a:t>
            </a:r>
            <a:br>
              <a:rPr lang="en-US" sz="8800" b="1" i="1" dirty="0">
                <a:solidFill>
                  <a:schemeClr val="bg1"/>
                </a:solidFill>
                <a:effectLst/>
                <a:latin typeface="Trebuchet MS" charset="0"/>
                <a:ea typeface="Trebuchet MS" charset="0"/>
                <a:cs typeface="Trebuchet MS" charset="0"/>
              </a:rPr>
            </a:br>
            <a:r>
              <a:rPr lang="en-US" sz="8800" b="1" i="1" dirty="0">
                <a:solidFill>
                  <a:schemeClr val="bg1"/>
                </a:solidFill>
                <a:effectLst/>
                <a:latin typeface="Trebuchet MS" charset="0"/>
                <a:ea typeface="Trebuchet MS" charset="0"/>
                <a:cs typeface="Trebuchet MS" charset="0"/>
              </a:rPr>
              <a:t>poorly educated”</a:t>
            </a:r>
          </a:p>
        </p:txBody>
      </p:sp>
      <p:sp>
        <p:nvSpPr>
          <p:cNvPr id="9" name="TextBox 8">
            <a:extLst>
              <a:ext uri="{FF2B5EF4-FFF2-40B4-BE49-F238E27FC236}">
                <a16:creationId xmlns:a16="http://schemas.microsoft.com/office/drawing/2014/main" id="{990B2300-532E-FB48-8CAA-B7B89707B875}"/>
              </a:ext>
            </a:extLst>
          </p:cNvPr>
          <p:cNvSpPr txBox="1"/>
          <p:nvPr/>
        </p:nvSpPr>
        <p:spPr>
          <a:xfrm>
            <a:off x="3906382" y="6294679"/>
            <a:ext cx="8058639" cy="430887"/>
          </a:xfrm>
          <a:prstGeom prst="rect">
            <a:avLst/>
          </a:prstGeom>
          <a:solidFill>
            <a:schemeClr val="bg1"/>
          </a:solidFill>
        </p:spPr>
        <p:txBody>
          <a:bodyPr wrap="square" rtlCol="0">
            <a:spAutoFit/>
          </a:bodyPr>
          <a:lstStyle/>
          <a:p>
            <a:r>
              <a:rPr lang="en-US" sz="1100" dirty="0">
                <a:latin typeface="Trebuchet MS" charset="0"/>
                <a:ea typeface="Trebuchet MS" charset="0"/>
                <a:cs typeface="Trebuchet MS" charset="0"/>
              </a:rPr>
              <a:t>THEGUARDIAN.COM., 2016. </a:t>
            </a:r>
            <a:r>
              <a:rPr lang="en-US" sz="1100" i="1" dirty="0">
                <a:latin typeface="Trebuchet MS" charset="0"/>
                <a:ea typeface="Trebuchet MS" charset="0"/>
                <a:cs typeface="Trebuchet MS" charset="0"/>
              </a:rPr>
              <a:t>Donald Trump cements frontrunner status after big win in Nevada</a:t>
            </a:r>
            <a:r>
              <a:rPr lang="en-US" sz="1100" dirty="0">
                <a:latin typeface="Trebuchet MS" charset="0"/>
                <a:ea typeface="Trebuchet MS" charset="0"/>
                <a:cs typeface="Trebuchet MS" charset="0"/>
              </a:rPr>
              <a:t>. [viewed December 14  2017 ] </a:t>
            </a:r>
            <a:br>
              <a:rPr lang="en-US" sz="1100" dirty="0">
                <a:latin typeface="Trebuchet MS" charset="0"/>
                <a:ea typeface="Trebuchet MS" charset="0"/>
                <a:cs typeface="Trebuchet MS" charset="0"/>
              </a:rPr>
            </a:br>
            <a:r>
              <a:rPr lang="en-US" sz="1100" dirty="0">
                <a:latin typeface="Trebuchet MS" charset="0"/>
                <a:ea typeface="Trebuchet MS" charset="0"/>
                <a:cs typeface="Trebuchet MS" charset="0"/>
              </a:rPr>
              <a:t>Available from: </a:t>
            </a:r>
            <a:r>
              <a:rPr lang="en-US" sz="1100" dirty="0">
                <a:latin typeface="Trebuchet MS" charset="0"/>
                <a:ea typeface="Trebuchet MS" charset="0"/>
                <a:cs typeface="Trebuchet MS" charset="0"/>
                <a:hlinkClick r:id="rId4"/>
              </a:rPr>
              <a:t>https://www.theguardian.com/us-news/2016/feb/23/donald-trump-wins-nevada-caucuses-results</a:t>
            </a:r>
            <a:r>
              <a:rPr lang="en-US" sz="1100" dirty="0">
                <a:latin typeface="Trebuchet MS" charset="0"/>
                <a:ea typeface="Trebuchet MS" charset="0"/>
                <a:cs typeface="Trebuchet MS" charset="0"/>
              </a:rPr>
              <a:t> </a:t>
            </a:r>
          </a:p>
        </p:txBody>
      </p:sp>
      <p:sp>
        <p:nvSpPr>
          <p:cNvPr id="10" name="Rectangle 9">
            <a:extLst>
              <a:ext uri="{FF2B5EF4-FFF2-40B4-BE49-F238E27FC236}">
                <a16:creationId xmlns:a16="http://schemas.microsoft.com/office/drawing/2014/main" id="{9772D9EF-ACAE-CF4B-9E10-5D614EA3790E}"/>
              </a:ext>
            </a:extLst>
          </p:cNvPr>
          <p:cNvSpPr/>
          <p:nvPr/>
        </p:nvSpPr>
        <p:spPr>
          <a:xfrm>
            <a:off x="6280183" y="4043552"/>
            <a:ext cx="5388655" cy="707886"/>
          </a:xfrm>
          <a:prstGeom prst="rect">
            <a:avLst/>
          </a:prstGeom>
        </p:spPr>
        <p:txBody>
          <a:bodyPr wrap="none">
            <a:spAutoFit/>
          </a:bodyPr>
          <a:lstStyle/>
          <a:p>
            <a:r>
              <a:rPr lang="en-US" sz="4000" b="1" dirty="0">
                <a:solidFill>
                  <a:schemeClr val="bg1"/>
                </a:solidFill>
                <a:latin typeface="Trebuchet MS" charset="0"/>
                <a:ea typeface="Trebuchet MS" charset="0"/>
                <a:cs typeface="Trebuchet MS" charset="0"/>
              </a:rPr>
              <a:t>(Donald Trump 2016) </a:t>
            </a:r>
            <a:endParaRPr lang="en-US" sz="4000" b="1" dirty="0">
              <a:solidFill>
                <a:schemeClr val="bg1"/>
              </a:solidFill>
            </a:endParaRPr>
          </a:p>
        </p:txBody>
      </p:sp>
    </p:spTree>
    <p:extLst>
      <p:ext uri="{BB962C8B-B14F-4D97-AF65-F5344CB8AC3E}">
        <p14:creationId xmlns:p14="http://schemas.microsoft.com/office/powerpoint/2010/main" val="1547095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D01DAC-4B7E-204D-BB61-FCD18287D53C}"/>
              </a:ext>
            </a:extLst>
          </p:cNvPr>
          <p:cNvPicPr>
            <a:picLocks noChangeAspect="1"/>
          </p:cNvPicPr>
          <p:nvPr/>
        </p:nvPicPr>
        <p:blipFill>
          <a:blip r:embed="rId2"/>
          <a:stretch>
            <a:fillRect/>
          </a:stretch>
        </p:blipFill>
        <p:spPr>
          <a:xfrm>
            <a:off x="649310" y="0"/>
            <a:ext cx="10893380" cy="6858000"/>
          </a:xfrm>
          <a:prstGeom prst="rect">
            <a:avLst/>
          </a:prstGeom>
        </p:spPr>
      </p:pic>
    </p:spTree>
    <p:extLst>
      <p:ext uri="{BB962C8B-B14F-4D97-AF65-F5344CB8AC3E}">
        <p14:creationId xmlns:p14="http://schemas.microsoft.com/office/powerpoint/2010/main" val="33464080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07753-9A5C-A943-BA62-9709B1000E67}"/>
              </a:ext>
            </a:extLst>
          </p:cNvPr>
          <p:cNvPicPr>
            <a:picLocks noChangeAspect="1"/>
          </p:cNvPicPr>
          <p:nvPr/>
        </p:nvPicPr>
        <p:blipFill>
          <a:blip r:embed="rId2"/>
          <a:stretch>
            <a:fillRect/>
          </a:stretch>
        </p:blipFill>
        <p:spPr>
          <a:xfrm>
            <a:off x="7269910" y="1743612"/>
            <a:ext cx="3897104" cy="3362644"/>
          </a:xfrm>
          <a:prstGeom prst="rect">
            <a:avLst/>
          </a:prstGeom>
        </p:spPr>
      </p:pic>
      <p:sp>
        <p:nvSpPr>
          <p:cNvPr id="6" name="Rectangle 5">
            <a:extLst>
              <a:ext uri="{FF2B5EF4-FFF2-40B4-BE49-F238E27FC236}">
                <a16:creationId xmlns:a16="http://schemas.microsoft.com/office/drawing/2014/main" id="{31A320B4-009A-6048-B5F4-39F2E4D877FE}"/>
              </a:ext>
            </a:extLst>
          </p:cNvPr>
          <p:cNvSpPr/>
          <p:nvPr/>
        </p:nvSpPr>
        <p:spPr>
          <a:xfrm>
            <a:off x="1500554" y="5811325"/>
            <a:ext cx="9556652" cy="646331"/>
          </a:xfrm>
          <a:prstGeom prst="rect">
            <a:avLst/>
          </a:prstGeom>
        </p:spPr>
        <p:txBody>
          <a:bodyPr wrap="square">
            <a:spAutoFit/>
          </a:bodyPr>
          <a:lstStyle/>
          <a:p>
            <a:r>
              <a:rPr lang="en-GB" dirty="0"/>
              <a:t>GFA, n.d. Skinner and </a:t>
            </a:r>
            <a:r>
              <a:rPr lang="en-GB" dirty="0" err="1"/>
              <a:t>Behaviorism</a:t>
            </a:r>
            <a:r>
              <a:rPr lang="en-GB" dirty="0"/>
              <a:t>. In: </a:t>
            </a:r>
            <a:r>
              <a:rPr lang="en-GB" i="1" dirty="0"/>
              <a:t>Harvard University Brain Tour</a:t>
            </a:r>
            <a:r>
              <a:rPr lang="en-GB" dirty="0"/>
              <a:t> [viewed 6 October 2019]. Available from: </a:t>
            </a:r>
            <a:r>
              <a:rPr lang="en-GB" dirty="0">
                <a:hlinkClick r:id="rId3"/>
              </a:rPr>
              <a:t>https://braintour.harvard.edu/archives/portfolio-items/skinner-and-behaviorism</a:t>
            </a:r>
            <a:endParaRPr lang="en-GB" dirty="0">
              <a:effectLst/>
            </a:endParaRPr>
          </a:p>
        </p:txBody>
      </p:sp>
      <p:sp>
        <p:nvSpPr>
          <p:cNvPr id="7" name="Rectangle 6">
            <a:extLst>
              <a:ext uri="{FF2B5EF4-FFF2-40B4-BE49-F238E27FC236}">
                <a16:creationId xmlns:a16="http://schemas.microsoft.com/office/drawing/2014/main" id="{C6E3EAF4-22E6-984B-98D0-259E37DB927B}"/>
              </a:ext>
            </a:extLst>
          </p:cNvPr>
          <p:cNvSpPr/>
          <p:nvPr/>
        </p:nvSpPr>
        <p:spPr>
          <a:xfrm>
            <a:off x="862383" y="50665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sp>
        <p:nvSpPr>
          <p:cNvPr id="8" name="TextBox 7">
            <a:extLst>
              <a:ext uri="{FF2B5EF4-FFF2-40B4-BE49-F238E27FC236}">
                <a16:creationId xmlns:a16="http://schemas.microsoft.com/office/drawing/2014/main" id="{70DABECE-8DD5-B340-AB30-B1F2E8E7B716}"/>
              </a:ext>
            </a:extLst>
          </p:cNvPr>
          <p:cNvSpPr txBox="1"/>
          <p:nvPr/>
        </p:nvSpPr>
        <p:spPr>
          <a:xfrm>
            <a:off x="4648241" y="664688"/>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pic>
        <p:nvPicPr>
          <p:cNvPr id="10" name="Picture 9">
            <a:extLst>
              <a:ext uri="{FF2B5EF4-FFF2-40B4-BE49-F238E27FC236}">
                <a16:creationId xmlns:a16="http://schemas.microsoft.com/office/drawing/2014/main" id="{FEBF528A-C932-3040-B5F1-F03105DEBA69}"/>
              </a:ext>
            </a:extLst>
          </p:cNvPr>
          <p:cNvPicPr>
            <a:picLocks noChangeAspect="1"/>
          </p:cNvPicPr>
          <p:nvPr/>
        </p:nvPicPr>
        <p:blipFill>
          <a:blip r:embed="rId4"/>
          <a:stretch>
            <a:fillRect/>
          </a:stretch>
        </p:blipFill>
        <p:spPr>
          <a:xfrm>
            <a:off x="1002363" y="1751743"/>
            <a:ext cx="6121986" cy="3354513"/>
          </a:xfrm>
          <a:prstGeom prst="rect">
            <a:avLst/>
          </a:prstGeom>
        </p:spPr>
      </p:pic>
    </p:spTree>
    <p:extLst>
      <p:ext uri="{BB962C8B-B14F-4D97-AF65-F5344CB8AC3E}">
        <p14:creationId xmlns:p14="http://schemas.microsoft.com/office/powerpoint/2010/main" val="3364193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6001122" y="7181126"/>
            <a:ext cx="6004401" cy="369332"/>
          </a:xfrm>
          <a:prstGeom prst="rect">
            <a:avLst/>
          </a:prstGeom>
        </p:spPr>
        <p:txBody>
          <a:bodyPr wrap="none">
            <a:spAutoFit/>
          </a:bodyPr>
          <a:lstStyle/>
          <a:p>
            <a:r>
              <a:rPr lang="en-US" dirty="0">
                <a:hlinkClick r:id="rId3"/>
              </a:rPr>
              <a:t>https://www.simplypsychology.org/operant-conditioning.html</a:t>
            </a:r>
            <a:r>
              <a:rPr lang="en-US" dirty="0"/>
              <a:t> </a:t>
            </a:r>
          </a:p>
        </p:txBody>
      </p:sp>
      <p:sp>
        <p:nvSpPr>
          <p:cNvPr id="5" name="TextBox 4"/>
          <p:cNvSpPr txBox="1"/>
          <p:nvPr/>
        </p:nvSpPr>
        <p:spPr>
          <a:xfrm>
            <a:off x="6104944" y="2218796"/>
            <a:ext cx="3130985" cy="584775"/>
          </a:xfrm>
          <a:prstGeom prst="rect">
            <a:avLst/>
          </a:prstGeom>
          <a:noFill/>
        </p:spPr>
        <p:txBody>
          <a:bodyPr wrap="none" rtlCol="0">
            <a:spAutoFit/>
          </a:bodyPr>
          <a:lstStyle/>
          <a:p>
            <a:r>
              <a:rPr lang="en-US" sz="3200" dirty="0">
                <a:solidFill>
                  <a:schemeClr val="bg1"/>
                </a:solidFill>
                <a:latin typeface="Trebuchet MS" charset="0"/>
                <a:ea typeface="Trebuchet MS" charset="0"/>
                <a:cs typeface="Trebuchet MS" charset="0"/>
              </a:rPr>
              <a:t>The Skinner Box</a:t>
            </a:r>
          </a:p>
        </p:txBody>
      </p:sp>
      <p:sp>
        <p:nvSpPr>
          <p:cNvPr id="6" name="TextBox 5"/>
          <p:cNvSpPr txBox="1"/>
          <p:nvPr/>
        </p:nvSpPr>
        <p:spPr>
          <a:xfrm>
            <a:off x="3093799" y="7550458"/>
            <a:ext cx="6022290" cy="369332"/>
          </a:xfrm>
          <a:prstGeom prst="rect">
            <a:avLst/>
          </a:prstGeom>
          <a:noFill/>
        </p:spPr>
        <p:txBody>
          <a:bodyPr wrap="none" rtlCol="0">
            <a:spAutoFit/>
          </a:bodyPr>
          <a:lstStyle/>
          <a:p>
            <a:r>
              <a:rPr lang="en-US" dirty="0"/>
              <a:t>https://</a:t>
            </a:r>
            <a:r>
              <a:rPr lang="en-US" dirty="0" err="1"/>
              <a:t>www.simplypsychology.org</a:t>
            </a:r>
            <a:r>
              <a:rPr lang="en-US" dirty="0"/>
              <a:t>/classical-</a:t>
            </a:r>
            <a:r>
              <a:rPr lang="en-US" dirty="0" err="1"/>
              <a:t>conditioning.html</a:t>
            </a:r>
            <a:endParaRPr lang="en-US" dirty="0"/>
          </a:p>
        </p:txBody>
      </p:sp>
      <p:sp>
        <p:nvSpPr>
          <p:cNvPr id="7" name="TextBox 6"/>
          <p:cNvSpPr txBox="1"/>
          <p:nvPr/>
        </p:nvSpPr>
        <p:spPr>
          <a:xfrm>
            <a:off x="3442943" y="7181126"/>
            <a:ext cx="1393074" cy="369332"/>
          </a:xfrm>
          <a:prstGeom prst="rect">
            <a:avLst/>
          </a:prstGeom>
          <a:noFill/>
        </p:spPr>
        <p:txBody>
          <a:bodyPr wrap="none" rtlCol="0">
            <a:spAutoFit/>
          </a:bodyPr>
          <a:lstStyle/>
          <a:p>
            <a:r>
              <a:rPr lang="en-US"/>
              <a:t>John Watson</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961" t="9010" r="1869"/>
          <a:stretch/>
        </p:blipFill>
        <p:spPr>
          <a:xfrm>
            <a:off x="0" y="0"/>
            <a:ext cx="5920153" cy="6858000"/>
          </a:xfrm>
          <a:prstGeom prst="rect">
            <a:avLst/>
          </a:prstGeom>
        </p:spPr>
      </p:pic>
      <p:sp>
        <p:nvSpPr>
          <p:cNvPr id="9" name="Rectangle 8"/>
          <p:cNvSpPr/>
          <p:nvPr/>
        </p:nvSpPr>
        <p:spPr>
          <a:xfrm>
            <a:off x="8261990" y="39928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944" y="2882694"/>
            <a:ext cx="6097093" cy="1921002"/>
          </a:xfrm>
          <a:prstGeom prst="rect">
            <a:avLst/>
          </a:prstGeom>
        </p:spPr>
      </p:pic>
      <p:sp>
        <p:nvSpPr>
          <p:cNvPr id="15" name="TextBox 14"/>
          <p:cNvSpPr txBox="1"/>
          <p:nvPr/>
        </p:nvSpPr>
        <p:spPr>
          <a:xfrm>
            <a:off x="8261990" y="1201265"/>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sp>
        <p:nvSpPr>
          <p:cNvPr id="10" name="Rectangle 9">
            <a:extLst>
              <a:ext uri="{FF2B5EF4-FFF2-40B4-BE49-F238E27FC236}">
                <a16:creationId xmlns:a16="http://schemas.microsoft.com/office/drawing/2014/main" id="{81802CFB-2AAB-5446-BA3D-03C8B69129D7}"/>
              </a:ext>
            </a:extLst>
          </p:cNvPr>
          <p:cNvSpPr/>
          <p:nvPr/>
        </p:nvSpPr>
        <p:spPr>
          <a:xfrm>
            <a:off x="6249252" y="5236767"/>
            <a:ext cx="5733674" cy="1323439"/>
          </a:xfrm>
          <a:prstGeom prst="rect">
            <a:avLst/>
          </a:prstGeom>
        </p:spPr>
        <p:txBody>
          <a:bodyPr wrap="square">
            <a:spAutoFit/>
          </a:bodyPr>
          <a:lstStyle/>
          <a:p>
            <a:r>
              <a:rPr lang="en-GB" sz="1600" b="1" dirty="0">
                <a:latin typeface="Trebuchet MS" panose="020B0703020202090204" pitchFamily="34" charset="0"/>
              </a:rPr>
              <a:t>SKINNER, B., 1992. ‘Superstition’ in the pigeon. Journal of Experimental Psychology: General, 121(3)</a:t>
            </a:r>
          </a:p>
          <a:p>
            <a:r>
              <a:rPr lang="en-GB" sz="1600" dirty="0">
                <a:latin typeface="Trebuchet MS" panose="020B0703020202090204" pitchFamily="34" charset="0"/>
              </a:rPr>
              <a:t>(</a:t>
            </a:r>
            <a:r>
              <a:rPr lang="en-GB" sz="1600" i="1" dirty="0">
                <a:latin typeface="Trebuchet MS" panose="020B0703020202090204" pitchFamily="34" charset="0"/>
              </a:rPr>
              <a:t>This article is a reprint of an original work published in 1948 in the Journal of Experimental Psychology, 38, 168- 172.)</a:t>
            </a:r>
            <a:endParaRPr lang="en-US" sz="1600" i="1" dirty="0">
              <a:latin typeface="Trebuchet MS" panose="020B0703020202090204" pitchFamily="34" charset="0"/>
            </a:endParaRPr>
          </a:p>
        </p:txBody>
      </p:sp>
    </p:spTree>
    <p:extLst>
      <p:ext uri="{BB962C8B-B14F-4D97-AF65-F5344CB8AC3E}">
        <p14:creationId xmlns:p14="http://schemas.microsoft.com/office/powerpoint/2010/main" val="17307496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1FF06-C989-884E-A4AB-C17326B81673}"/>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000CDCD-B257-214D-BE74-E374E8B954ED}"/>
              </a:ext>
            </a:extLst>
          </p:cNvPr>
          <p:cNvPicPr>
            <a:picLocks noChangeAspect="1"/>
          </p:cNvPicPr>
          <p:nvPr/>
        </p:nvPicPr>
        <p:blipFill>
          <a:blip r:embed="rId3"/>
          <a:stretch>
            <a:fillRect/>
          </a:stretch>
        </p:blipFill>
        <p:spPr>
          <a:xfrm>
            <a:off x="689572" y="0"/>
            <a:ext cx="8730840" cy="6858000"/>
          </a:xfrm>
          <a:prstGeom prst="rect">
            <a:avLst/>
          </a:prstGeom>
        </p:spPr>
      </p:pic>
      <p:sp>
        <p:nvSpPr>
          <p:cNvPr id="8" name="Rectangle 7">
            <a:extLst>
              <a:ext uri="{FF2B5EF4-FFF2-40B4-BE49-F238E27FC236}">
                <a16:creationId xmlns:a16="http://schemas.microsoft.com/office/drawing/2014/main" id="{316947CA-8E48-B34C-B0A3-C5866C355E06}"/>
              </a:ext>
            </a:extLst>
          </p:cNvPr>
          <p:cNvSpPr/>
          <p:nvPr/>
        </p:nvSpPr>
        <p:spPr>
          <a:xfrm>
            <a:off x="9577627" y="5527655"/>
            <a:ext cx="2457157" cy="938719"/>
          </a:xfrm>
          <a:prstGeom prst="rect">
            <a:avLst/>
          </a:prstGeom>
        </p:spPr>
        <p:txBody>
          <a:bodyPr wrap="square">
            <a:spAutoFit/>
          </a:bodyPr>
          <a:lstStyle/>
          <a:p>
            <a:r>
              <a:rPr lang="en-US" sz="1100" dirty="0">
                <a:hlinkClick r:id="rId4"/>
              </a:rPr>
              <a:t>https://catalogue.solent.ac.uk/discovery/fulldisplay?docid=gale_hrca12940239&amp;context=PC&amp;vid=44SSU_INST:VU1&amp;search_scope=MyInst_and_CI&amp;tab=Combined&amp;lang=en</a:t>
            </a:r>
            <a:r>
              <a:rPr lang="en-US" sz="1100" dirty="0"/>
              <a:t> </a:t>
            </a:r>
          </a:p>
        </p:txBody>
      </p:sp>
    </p:spTree>
    <p:extLst>
      <p:ext uri="{BB962C8B-B14F-4D97-AF65-F5344CB8AC3E}">
        <p14:creationId xmlns:p14="http://schemas.microsoft.com/office/powerpoint/2010/main" val="1455677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1592062" y="6426669"/>
            <a:ext cx="9007876" cy="307777"/>
          </a:xfrm>
          <a:prstGeom prst="rect">
            <a:avLst/>
          </a:prstGeom>
        </p:spPr>
        <p:txBody>
          <a:bodyPr wrap="square">
            <a:spAutoFit/>
          </a:bodyPr>
          <a:lstStyle/>
          <a:p>
            <a:pPr algn="ctr"/>
            <a:r>
              <a:rPr lang="en-US" sz="1400" b="1" i="1" dirty="0" err="1">
                <a:solidFill>
                  <a:schemeClr val="bg1"/>
                </a:solidFill>
                <a:effectLst/>
                <a:latin typeface="Trebuchet MS" charset="0"/>
                <a:ea typeface="Trebuchet MS" charset="0"/>
                <a:cs typeface="Trebuchet MS" charset="0"/>
              </a:rPr>
              <a:t>Stroszek</a:t>
            </a:r>
            <a:r>
              <a:rPr lang="en-US" sz="1400" b="1" i="1" dirty="0">
                <a:solidFill>
                  <a:schemeClr val="bg1"/>
                </a:solidFill>
                <a:effectLst/>
                <a:latin typeface="Trebuchet MS" charset="0"/>
                <a:ea typeface="Trebuchet MS" charset="0"/>
                <a:cs typeface="Trebuchet MS" charset="0"/>
              </a:rPr>
              <a:t>, </a:t>
            </a:r>
            <a:r>
              <a:rPr lang="en-US" sz="1400" b="1" i="0" dirty="0">
                <a:solidFill>
                  <a:schemeClr val="bg1"/>
                </a:solidFill>
                <a:effectLst/>
                <a:latin typeface="Trebuchet MS" charset="0"/>
                <a:ea typeface="Trebuchet MS" charset="0"/>
                <a:cs typeface="Trebuchet MS" charset="0"/>
              </a:rPr>
              <a:t>1977. </a:t>
            </a:r>
            <a:r>
              <a:rPr lang="en-US" sz="1400" b="0" i="0" dirty="0">
                <a:solidFill>
                  <a:schemeClr val="bg1"/>
                </a:solidFill>
                <a:effectLst/>
                <a:latin typeface="Trebuchet MS" charset="0"/>
                <a:ea typeface="Trebuchet MS" charset="0"/>
                <a:cs typeface="Trebuchet MS" charset="0"/>
              </a:rPr>
              <a:t>Directed by Werner HERZOG. Leipzig: </a:t>
            </a:r>
            <a:r>
              <a:rPr lang="en-US" sz="1400" dirty="0">
                <a:solidFill>
                  <a:schemeClr val="bg1"/>
                </a:solidFill>
                <a:latin typeface="Trebuchet MS" charset="0"/>
                <a:ea typeface="Trebuchet MS" charset="0"/>
                <a:cs typeface="Trebuchet MS" charset="0"/>
              </a:rPr>
              <a:t>Werner Herzog Filmproduktion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96" y="773723"/>
            <a:ext cx="8377607" cy="4993054"/>
          </a:xfrm>
          <a:prstGeom prst="rect">
            <a:avLst/>
          </a:prstGeom>
          <a:ln w="22225">
            <a:solidFill>
              <a:schemeClr val="bg1"/>
            </a:solidFill>
          </a:ln>
        </p:spPr>
      </p:pic>
    </p:spTree>
    <p:extLst>
      <p:ext uri="{BB962C8B-B14F-4D97-AF65-F5344CB8AC3E}">
        <p14:creationId xmlns:p14="http://schemas.microsoft.com/office/powerpoint/2010/main" val="3259082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143549" y="6360654"/>
            <a:ext cx="11904902" cy="276999"/>
          </a:xfrm>
          <a:prstGeom prst="rect">
            <a:avLst/>
          </a:prstGeom>
        </p:spPr>
        <p:txBody>
          <a:bodyPr wrap="square">
            <a:spAutoFit/>
          </a:bodyPr>
          <a:lstStyle/>
          <a:p>
            <a:pPr algn="ctr"/>
            <a:r>
              <a:rPr lang="en-US" sz="1200" b="0" i="1" dirty="0">
                <a:effectLst/>
                <a:latin typeface="Trebuchet MS" charset="0"/>
                <a:ea typeface="Trebuchet MS" charset="0"/>
                <a:cs typeface="Trebuchet MS" charset="0"/>
              </a:rPr>
              <a:t>The difference between classical and operant conditioning - Peggy Andover </a:t>
            </a:r>
            <a:r>
              <a:rPr lang="en-US" sz="1200" b="0" i="0" dirty="0">
                <a:effectLst/>
                <a:latin typeface="Trebuchet MS" charset="0"/>
                <a:ea typeface="Trebuchet MS" charset="0"/>
                <a:cs typeface="Trebuchet MS" charset="0"/>
              </a:rPr>
              <a:t>[viewed Aug 20, 2017]. Available from: </a:t>
            </a:r>
            <a:r>
              <a:rPr lang="en-US" sz="1200" b="0" i="0" u="none" strike="noStrike" dirty="0">
                <a:effectLst/>
                <a:latin typeface="Trebuchet MS" charset="0"/>
                <a:ea typeface="Trebuchet MS" charset="0"/>
                <a:cs typeface="Trebuchet MS" charset="0"/>
                <a:hlinkClick r:id="rId2"/>
              </a:rPr>
              <a:t>https://www.youtube.com/watch?v=H6LEcM0E0io</a:t>
            </a:r>
            <a:endParaRPr lang="en-US" sz="1200" dirty="0">
              <a:latin typeface="Trebuchet MS" charset="0"/>
              <a:ea typeface="Trebuchet MS" charset="0"/>
              <a:cs typeface="Trebuchet MS" charset="0"/>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9287"/>
          <a:stretch/>
        </p:blipFill>
        <p:spPr>
          <a:xfrm>
            <a:off x="0" y="0"/>
            <a:ext cx="12184126" cy="6221186"/>
          </a:xfrm>
          <a:prstGeom prst="rect">
            <a:avLst/>
          </a:prstGeom>
        </p:spPr>
      </p:pic>
    </p:spTree>
    <p:extLst>
      <p:ext uri="{BB962C8B-B14F-4D97-AF65-F5344CB8AC3E}">
        <p14:creationId xmlns:p14="http://schemas.microsoft.com/office/powerpoint/2010/main" val="4028101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3"/>
          <p:cNvSpPr/>
          <p:nvPr/>
        </p:nvSpPr>
        <p:spPr>
          <a:xfrm>
            <a:off x="767343" y="527587"/>
            <a:ext cx="3723014" cy="2308324"/>
          </a:xfrm>
          <a:prstGeom prst="rect">
            <a:avLst/>
          </a:prstGeom>
        </p:spPr>
        <p:txBody>
          <a:bodyPr wrap="square">
            <a:spAutoFit/>
          </a:bodyPr>
          <a:lstStyle/>
          <a:p>
            <a:r>
              <a:rPr lang="en-US" sz="3600" b="0" i="0" dirty="0">
                <a:effectLst/>
                <a:latin typeface="Trebuchet MS" charset="0"/>
                <a:ea typeface="Trebuchet MS" charset="0"/>
                <a:cs typeface="Trebuchet MS" charset="0"/>
              </a:rPr>
              <a:t>Comparison of Classical and Operant Conditioning</a:t>
            </a:r>
            <a:endParaRPr lang="en-US" sz="3600" dirty="0">
              <a:latin typeface="Trebuchet MS" charset="0"/>
              <a:ea typeface="Trebuchet MS" charset="0"/>
              <a:cs typeface="Trebuchet MS"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5433" y="129289"/>
            <a:ext cx="7065264" cy="6437376"/>
          </a:xfrm>
          <a:prstGeom prst="rect">
            <a:avLst/>
          </a:prstGeom>
        </p:spPr>
      </p:pic>
    </p:spTree>
    <p:extLst>
      <p:ext uri="{BB962C8B-B14F-4D97-AF65-F5344CB8AC3E}">
        <p14:creationId xmlns:p14="http://schemas.microsoft.com/office/powerpoint/2010/main" val="33503418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25000"/>
          <a:stretch/>
        </p:blipFill>
        <p:spPr>
          <a:xfrm>
            <a:off x="20" y="10"/>
            <a:ext cx="12191980" cy="6857990"/>
          </a:xfrm>
          <a:prstGeom prst="rect">
            <a:avLst/>
          </a:prstGeom>
        </p:spPr>
      </p:pic>
      <p:sp>
        <p:nvSpPr>
          <p:cNvPr id="5" name="Rectangle 4"/>
          <p:cNvSpPr/>
          <p:nvPr/>
        </p:nvSpPr>
        <p:spPr>
          <a:xfrm>
            <a:off x="20" y="2508960"/>
            <a:ext cx="12192000" cy="1840089"/>
          </a:xfrm>
          <a:prstGeom prst="rect">
            <a:avLst/>
          </a:prstGeom>
          <a:solidFill>
            <a:schemeClr val="tx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460781" y="2828839"/>
            <a:ext cx="11270458" cy="1200329"/>
          </a:xfrm>
          <a:prstGeom prst="rect">
            <a:avLst/>
          </a:prstGeom>
          <a:noFill/>
        </p:spPr>
        <p:txBody>
          <a:bodyPr wrap="none" rtlCol="0">
            <a:spAutoFit/>
          </a:bodyPr>
          <a:lstStyle/>
          <a:p>
            <a:r>
              <a:rPr lang="en-US" sz="7200" b="1" dirty="0">
                <a:solidFill>
                  <a:schemeClr val="bg1"/>
                </a:solidFill>
                <a:latin typeface="Trebuchet MS" charset="0"/>
                <a:ea typeface="Trebuchet MS" charset="0"/>
                <a:cs typeface="Trebuchet MS" charset="0"/>
              </a:rPr>
              <a:t>THE MARSHMALLOW TEST</a:t>
            </a:r>
          </a:p>
        </p:txBody>
      </p:sp>
    </p:spTree>
    <p:extLst>
      <p:ext uri="{BB962C8B-B14F-4D97-AF65-F5344CB8AC3E}">
        <p14:creationId xmlns:p14="http://schemas.microsoft.com/office/powerpoint/2010/main" val="4663207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3715474" y="6330956"/>
            <a:ext cx="8152613" cy="276999"/>
          </a:xfrm>
          <a:prstGeom prst="rect">
            <a:avLst/>
          </a:prstGeom>
          <a:solidFill>
            <a:schemeClr val="bg1"/>
          </a:solidFill>
        </p:spPr>
        <p:txBody>
          <a:bodyPr wrap="square">
            <a:spAutoFit/>
          </a:bodyPr>
          <a:lstStyle/>
          <a:p>
            <a:pPr algn="ctr"/>
            <a:r>
              <a:rPr lang="en-US" sz="1200" b="0" i="1" dirty="0">
                <a:effectLst/>
                <a:latin typeface="Trebuchet MS" charset="0"/>
                <a:ea typeface="Trebuchet MS" charset="0"/>
                <a:cs typeface="Trebuchet MS" charset="0"/>
              </a:rPr>
              <a:t>The Marshmallow Test </a:t>
            </a:r>
            <a:r>
              <a:rPr lang="en-US" sz="1200" b="0" i="0" dirty="0">
                <a:effectLst/>
                <a:latin typeface="Trebuchet MS" charset="0"/>
                <a:ea typeface="Trebuchet MS" charset="0"/>
                <a:cs typeface="Trebuchet MS" charset="0"/>
              </a:rPr>
              <a:t>[viewed Aug 20, 2017]. Available from: </a:t>
            </a:r>
            <a:r>
              <a:rPr lang="en-US" sz="1200" b="0" i="0" u="none" strike="noStrike" dirty="0">
                <a:effectLst/>
                <a:latin typeface="Trebuchet MS" charset="0"/>
                <a:ea typeface="Trebuchet MS" charset="0"/>
                <a:cs typeface="Trebuchet MS" charset="0"/>
                <a:hlinkClick r:id="rId3"/>
              </a:rPr>
              <a:t>https://www.youtube.com/watch?v=QX_oy9614HQ</a:t>
            </a:r>
            <a:endParaRPr lang="en-US" sz="1200" dirty="0">
              <a:latin typeface="Trebuchet MS" charset="0"/>
              <a:ea typeface="Trebuchet MS" charset="0"/>
              <a:cs typeface="Trebuchet MS" charset="0"/>
            </a:endParaRPr>
          </a:p>
        </p:txBody>
      </p:sp>
      <p:pic>
        <p:nvPicPr>
          <p:cNvPr id="2" name="QX_oy9614HQ"/>
          <p:cNvPicPr>
            <a:picLocks noRot="1" noChangeAspect="1"/>
          </p:cNvPicPr>
          <p:nvPr>
            <a:videoFile r:link="rId1"/>
          </p:nvPr>
        </p:nvPicPr>
        <p:blipFill>
          <a:blip r:embed="rId4"/>
          <a:stretch>
            <a:fillRect/>
          </a:stretch>
        </p:blipFill>
        <p:spPr>
          <a:xfrm>
            <a:off x="1558633" y="615267"/>
            <a:ext cx="9074731" cy="5104536"/>
          </a:xfrm>
          <a:prstGeom prst="rect">
            <a:avLst/>
          </a:prstGeom>
        </p:spPr>
      </p:pic>
    </p:spTree>
    <p:extLst>
      <p:ext uri="{BB962C8B-B14F-4D97-AF65-F5344CB8AC3E}">
        <p14:creationId xmlns:p14="http://schemas.microsoft.com/office/powerpoint/2010/main" val="38523684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p:cNvSpPr txBox="1"/>
          <p:nvPr/>
        </p:nvSpPr>
        <p:spPr>
          <a:xfrm>
            <a:off x="1324533" y="5944100"/>
            <a:ext cx="10237739" cy="646331"/>
          </a:xfrm>
          <a:prstGeom prst="rect">
            <a:avLst/>
          </a:prstGeom>
          <a:solidFill>
            <a:schemeClr val="bg1"/>
          </a:solidFill>
        </p:spPr>
        <p:txBody>
          <a:bodyPr wrap="none" rtlCol="0">
            <a:spAutoFit/>
          </a:bodyPr>
          <a:lstStyle/>
          <a:p>
            <a:r>
              <a:rPr lang="en-US" b="1" dirty="0">
                <a:latin typeface="Trebuchet MS" charset="0"/>
                <a:ea typeface="Trebuchet MS" charset="0"/>
                <a:cs typeface="Trebuchet MS" charset="0"/>
              </a:rPr>
              <a:t>MISCHEL, W., et al, 1989. </a:t>
            </a:r>
            <a:r>
              <a:rPr lang="en-US" dirty="0">
                <a:latin typeface="Trebuchet MS" charset="0"/>
                <a:ea typeface="Trebuchet MS" charset="0"/>
                <a:cs typeface="Trebuchet MS" charset="0"/>
              </a:rPr>
              <a:t>Delay of gratification in children. Science, 244(4907), 933–938.</a:t>
            </a:r>
            <a:br>
              <a:rPr lang="en-US" dirty="0">
                <a:latin typeface="Trebuchet MS" charset="0"/>
                <a:ea typeface="Trebuchet MS" charset="0"/>
                <a:cs typeface="Trebuchet MS" charset="0"/>
              </a:rPr>
            </a:br>
            <a:r>
              <a:rPr lang="en-GB" dirty="0">
                <a:hlinkClick r:id="rId3"/>
              </a:rPr>
              <a:t> https://search.proquest.com/docview/213543080/fulltextPDF/AEDF681918414F8EPQ/1?accountid=13969</a:t>
            </a:r>
            <a:endParaRPr lang="en-US" dirty="0">
              <a:latin typeface="Trebuchet MS" charset="0"/>
              <a:ea typeface="Trebuchet MS" charset="0"/>
              <a:cs typeface="Trebuchet MS" charset="0"/>
            </a:endParaRPr>
          </a:p>
        </p:txBody>
      </p:sp>
      <p:sp>
        <p:nvSpPr>
          <p:cNvPr id="2" name="Rectangle 1"/>
          <p:cNvSpPr/>
          <p:nvPr/>
        </p:nvSpPr>
        <p:spPr>
          <a:xfrm>
            <a:off x="867276" y="922351"/>
            <a:ext cx="10457447" cy="3785652"/>
          </a:xfrm>
          <a:prstGeom prst="rect">
            <a:avLst/>
          </a:prstGeom>
        </p:spPr>
        <p:txBody>
          <a:bodyPr wrap="square">
            <a:spAutoFit/>
          </a:bodyPr>
          <a:lstStyle/>
          <a:p>
            <a:r>
              <a:rPr lang="en-GB" sz="4000" i="1" dirty="0">
                <a:solidFill>
                  <a:schemeClr val="bg1"/>
                </a:solidFill>
                <a:latin typeface="Trebuchet MS" panose="020B0603020202020204" pitchFamily="34" charset="0"/>
              </a:rPr>
              <a:t>“Those 4-year-old children who delayed gratification longer in certain laboratory situations developed into more cognitively and socially competent adolescents, achieving higher scholastic performance and coping better with frustration and stress.”</a:t>
            </a:r>
          </a:p>
        </p:txBody>
      </p:sp>
    </p:spTree>
    <p:extLst>
      <p:ext uri="{BB962C8B-B14F-4D97-AF65-F5344CB8AC3E}">
        <p14:creationId xmlns:p14="http://schemas.microsoft.com/office/powerpoint/2010/main" val="3431147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CB30F8-6B08-D341-B573-B03C26B1C243}"/>
              </a:ext>
            </a:extLst>
          </p:cNvPr>
          <p:cNvPicPr>
            <a:picLocks noChangeAspect="1"/>
          </p:cNvPicPr>
          <p:nvPr/>
        </p:nvPicPr>
        <p:blipFill>
          <a:blip r:embed="rId3"/>
          <a:stretch>
            <a:fillRect/>
          </a:stretch>
        </p:blipFill>
        <p:spPr>
          <a:xfrm>
            <a:off x="3396509" y="643466"/>
            <a:ext cx="4777189" cy="5571067"/>
          </a:xfrm>
          <a:prstGeom prst="rect">
            <a:avLst/>
          </a:prstGeom>
        </p:spPr>
      </p:pic>
    </p:spTree>
    <p:extLst>
      <p:ext uri="{BB962C8B-B14F-4D97-AF65-F5344CB8AC3E}">
        <p14:creationId xmlns:p14="http://schemas.microsoft.com/office/powerpoint/2010/main" val="2371912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47D13F6-C9B6-B04C-8C44-E3E26466E10F}"/>
              </a:ext>
            </a:extLst>
          </p:cNvPr>
          <p:cNvPicPr>
            <a:picLocks noChangeAspect="1"/>
          </p:cNvPicPr>
          <p:nvPr/>
        </p:nvPicPr>
        <p:blipFill rotWithShape="1">
          <a:blip r:embed="rId3"/>
          <a:srcRect b="37326"/>
          <a:stretch/>
        </p:blipFill>
        <p:spPr>
          <a:xfrm>
            <a:off x="20" y="10"/>
            <a:ext cx="12191980" cy="6857990"/>
          </a:xfrm>
          <a:prstGeom prst="rect">
            <a:avLst/>
          </a:prstGeom>
        </p:spPr>
      </p:pic>
    </p:spTree>
    <p:extLst>
      <p:ext uri="{BB962C8B-B14F-4D97-AF65-F5344CB8AC3E}">
        <p14:creationId xmlns:p14="http://schemas.microsoft.com/office/powerpoint/2010/main" val="17726130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50A1427-888C-C944-AAF9-3053815252B8}"/>
              </a:ext>
            </a:extLst>
          </p:cNvPr>
          <p:cNvPicPr>
            <a:picLocks noChangeAspect="1"/>
          </p:cNvPicPr>
          <p:nvPr/>
        </p:nvPicPr>
        <p:blipFill>
          <a:blip r:embed="rId2"/>
          <a:stretch>
            <a:fillRect/>
          </a:stretch>
        </p:blipFill>
        <p:spPr>
          <a:xfrm>
            <a:off x="1560262" y="0"/>
            <a:ext cx="7512498" cy="6858000"/>
          </a:xfrm>
          <a:prstGeom prst="rect">
            <a:avLst/>
          </a:prstGeom>
        </p:spPr>
      </p:pic>
      <p:sp>
        <p:nvSpPr>
          <p:cNvPr id="6" name="Rectangle 5">
            <a:extLst>
              <a:ext uri="{FF2B5EF4-FFF2-40B4-BE49-F238E27FC236}">
                <a16:creationId xmlns:a16="http://schemas.microsoft.com/office/drawing/2014/main" id="{8D324208-2FAE-294E-9E57-2024B5C990AA}"/>
              </a:ext>
            </a:extLst>
          </p:cNvPr>
          <p:cNvSpPr/>
          <p:nvPr/>
        </p:nvSpPr>
        <p:spPr>
          <a:xfrm>
            <a:off x="9248453" y="5422129"/>
            <a:ext cx="2766569" cy="1169551"/>
          </a:xfrm>
          <a:prstGeom prst="rect">
            <a:avLst/>
          </a:prstGeom>
        </p:spPr>
        <p:txBody>
          <a:bodyPr wrap="square">
            <a:spAutoFit/>
          </a:bodyPr>
          <a:lstStyle/>
          <a:p>
            <a:r>
              <a:rPr lang="en-GB" sz="1000" dirty="0">
                <a:latin typeface="Trebuchet MS" panose="020B0703020202090204" pitchFamily="34" charset="0"/>
                <a:hlinkClick r:id="rId3"/>
              </a:rPr>
              <a:t>https://catalogue.solent.ac.uk/discovery/fulldisplay?docid=gale_hrca7658375&amp;context=PC&amp;vid=44SSU_INST:VU1&amp;lang=en&amp;search_scope=MyInst_and_CI&amp;adaptor=Primo%20Central&amp;tab=Combined&amp;query=any,contains,Delay%20of%20gratification%20in%20children&amp;offset=0</a:t>
            </a:r>
            <a:endParaRPr lang="en-US" sz="1000" dirty="0">
              <a:latin typeface="Trebuchet MS" panose="020B0703020202090204" pitchFamily="34" charset="0"/>
            </a:endParaRPr>
          </a:p>
        </p:txBody>
      </p:sp>
    </p:spTree>
    <p:extLst>
      <p:ext uri="{BB962C8B-B14F-4D97-AF65-F5344CB8AC3E}">
        <p14:creationId xmlns:p14="http://schemas.microsoft.com/office/powerpoint/2010/main" val="3309286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190B-2331-0D46-82B7-E592079DE5D2}"/>
              </a:ext>
            </a:extLst>
          </p:cNvPr>
          <p:cNvPicPr>
            <a:picLocks noChangeAspect="1"/>
          </p:cNvPicPr>
          <p:nvPr/>
        </p:nvPicPr>
        <p:blipFill rotWithShape="1">
          <a:blip r:embed="rId3"/>
          <a:srcRect l="5256" r="35633"/>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83F63A0A-BE97-CC4D-AEA5-759BD43AC0CA}"/>
              </a:ext>
            </a:extLst>
          </p:cNvPr>
          <p:cNvSpPr/>
          <p:nvPr/>
        </p:nvSpPr>
        <p:spPr>
          <a:xfrm>
            <a:off x="268287" y="6376684"/>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4"/>
              </a:rPr>
              <a:t>https://www.prisonexp.org</a:t>
            </a:r>
            <a:endParaRPr lang="en-GB" dirty="0">
              <a:effectLst/>
            </a:endParaRPr>
          </a:p>
        </p:txBody>
      </p:sp>
    </p:spTree>
    <p:extLst>
      <p:ext uri="{BB962C8B-B14F-4D97-AF65-F5344CB8AC3E}">
        <p14:creationId xmlns:p14="http://schemas.microsoft.com/office/powerpoint/2010/main" val="671550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F51AE-981E-DD4D-A2B5-EFB6313F144E}"/>
              </a:ext>
            </a:extLst>
          </p:cNvPr>
          <p:cNvSpPr/>
          <p:nvPr/>
        </p:nvSpPr>
        <p:spPr>
          <a:xfrm>
            <a:off x="511126" y="6482527"/>
            <a:ext cx="11169747" cy="276999"/>
          </a:xfrm>
          <a:prstGeom prst="rect">
            <a:avLst/>
          </a:prstGeom>
        </p:spPr>
        <p:txBody>
          <a:bodyPr wrap="square">
            <a:spAutoFit/>
          </a:bodyPr>
          <a:lstStyle/>
          <a:p>
            <a:r>
              <a:rPr lang="en-GB" sz="1200" dirty="0">
                <a:latin typeface="Trebuchet MS" panose="020B0703020202090204" pitchFamily="34" charset="0"/>
              </a:rPr>
              <a:t>MCLEOD. S., 2019. Stanford Prison Experiment | Simply Psychology [viewed 6 October 2019]. Available from: </a:t>
            </a:r>
            <a:r>
              <a:rPr lang="en-GB" sz="1200" dirty="0">
                <a:latin typeface="Trebuchet MS" panose="020B0703020202090204" pitchFamily="34" charset="0"/>
                <a:hlinkClick r:id="rId2"/>
              </a:rPr>
              <a:t>https://www.simplypsychology.org/zimbardo.html</a:t>
            </a:r>
            <a:endParaRPr lang="en-GB" sz="1200" dirty="0">
              <a:effectLst/>
              <a:latin typeface="Trebuchet MS" panose="020B0703020202090204" pitchFamily="34" charset="0"/>
            </a:endParaRPr>
          </a:p>
        </p:txBody>
      </p:sp>
      <p:sp>
        <p:nvSpPr>
          <p:cNvPr id="5" name="Rectangle 4">
            <a:extLst>
              <a:ext uri="{FF2B5EF4-FFF2-40B4-BE49-F238E27FC236}">
                <a16:creationId xmlns:a16="http://schemas.microsoft.com/office/drawing/2014/main" id="{1CF538EB-7343-F741-9C1E-CD40694FF13E}"/>
              </a:ext>
            </a:extLst>
          </p:cNvPr>
          <p:cNvSpPr/>
          <p:nvPr/>
        </p:nvSpPr>
        <p:spPr>
          <a:xfrm>
            <a:off x="6280835" y="1236749"/>
            <a:ext cx="5573540" cy="4401205"/>
          </a:xfrm>
          <a:prstGeom prst="rect">
            <a:avLst/>
          </a:prstGeom>
        </p:spPr>
        <p:txBody>
          <a:bodyPr wrap="square">
            <a:spAutoFit/>
          </a:bodyPr>
          <a:lstStyle/>
          <a:p>
            <a:r>
              <a:rPr lang="en-GB" sz="2800" b="1" dirty="0">
                <a:solidFill>
                  <a:srgbClr val="FFFFFF"/>
                </a:solidFill>
                <a:latin typeface="Trebuchet MS" panose="020B0703020202090204" pitchFamily="34" charset="0"/>
              </a:rPr>
              <a:t>Purpose of the Study</a:t>
            </a:r>
            <a:br>
              <a:rPr lang="en-GB" sz="2800" i="1" dirty="0">
                <a:solidFill>
                  <a:schemeClr val="bg1"/>
                </a:solidFill>
                <a:latin typeface="Trebuchet MS" panose="020B0703020202090204" pitchFamily="34" charset="0"/>
              </a:rPr>
            </a:br>
            <a:r>
              <a:rPr lang="en-GB" sz="2800" i="1" dirty="0">
                <a:solidFill>
                  <a:schemeClr val="bg1"/>
                </a:solidFill>
                <a:latin typeface="Trebuchet MS" panose="020B0703020202090204" pitchFamily="34" charset="0"/>
              </a:rPr>
              <a:t>“Zimbardo and his colleagues were interested in finding out whether the brutality reported among guards in American prisons was due to the sadistic personalities of the guards (i.e., dispositional) or had more to do with the prison environment (i.e., situational).”</a:t>
            </a:r>
            <a:endParaRPr lang="en-GB" sz="2800" i="1" dirty="0">
              <a:solidFill>
                <a:schemeClr val="bg1"/>
              </a:solidFill>
              <a:effectLst/>
              <a:latin typeface="Trebuchet MS" panose="020B0703020202090204" pitchFamily="34" charset="0"/>
            </a:endParaRPr>
          </a:p>
        </p:txBody>
      </p:sp>
      <p:pic>
        <p:nvPicPr>
          <p:cNvPr id="7" name="Picture 6">
            <a:extLst>
              <a:ext uri="{FF2B5EF4-FFF2-40B4-BE49-F238E27FC236}">
                <a16:creationId xmlns:a16="http://schemas.microsoft.com/office/drawing/2014/main" id="{15C8BC48-2CFE-1E42-9F5B-CA6B17294B6A}"/>
              </a:ext>
            </a:extLst>
          </p:cNvPr>
          <p:cNvPicPr>
            <a:picLocks noChangeAspect="1"/>
          </p:cNvPicPr>
          <p:nvPr/>
        </p:nvPicPr>
        <p:blipFill rotWithShape="1">
          <a:blip r:embed="rId3"/>
          <a:srcRect l="7802" t="3774"/>
          <a:stretch/>
        </p:blipFill>
        <p:spPr>
          <a:xfrm>
            <a:off x="485946" y="1298259"/>
            <a:ext cx="5573542" cy="3495122"/>
          </a:xfrm>
          <a:prstGeom prst="rect">
            <a:avLst/>
          </a:prstGeom>
        </p:spPr>
      </p:pic>
      <p:sp>
        <p:nvSpPr>
          <p:cNvPr id="9" name="Rectangle 8">
            <a:extLst>
              <a:ext uri="{FF2B5EF4-FFF2-40B4-BE49-F238E27FC236}">
                <a16:creationId xmlns:a16="http://schemas.microsoft.com/office/drawing/2014/main" id="{A2C4AA5C-F53C-4841-9732-C7673E646048}"/>
              </a:ext>
            </a:extLst>
          </p:cNvPr>
          <p:cNvSpPr/>
          <p:nvPr/>
        </p:nvSpPr>
        <p:spPr>
          <a:xfrm>
            <a:off x="485946" y="281558"/>
            <a:ext cx="9228808" cy="707886"/>
          </a:xfrm>
          <a:prstGeom prst="rect">
            <a:avLst/>
          </a:prstGeom>
        </p:spPr>
        <p:txBody>
          <a:bodyPr wrap="none">
            <a:spAutoFit/>
          </a:bodyPr>
          <a:lstStyle/>
          <a:p>
            <a:r>
              <a:rPr lang="en-GB" sz="4000" b="1" dirty="0">
                <a:solidFill>
                  <a:schemeClr val="bg1"/>
                </a:solidFill>
                <a:latin typeface="Trebuchet MS" panose="020B0703020202090204" pitchFamily="34" charset="0"/>
              </a:rPr>
              <a:t>The Stanford Prison Experiment 1973</a:t>
            </a:r>
            <a:endParaRPr lang="en-GB" sz="4000" b="1" dirty="0">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90803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2" name="Online Media 1" descr="Stanford Prison Experiment: A Student Is Arrested">
            <a:hlinkClick r:id="" action="ppaction://media"/>
            <a:extLst>
              <a:ext uri="{FF2B5EF4-FFF2-40B4-BE49-F238E27FC236}">
                <a16:creationId xmlns:a16="http://schemas.microsoft.com/office/drawing/2014/main" id="{2C7F457E-41A2-6344-A387-31276E1FF1BB}"/>
              </a:ext>
            </a:extLst>
          </p:cNvPr>
          <p:cNvPicPr>
            <a:picLocks noRot="1" noChangeAspect="1"/>
          </p:cNvPicPr>
          <p:nvPr>
            <a:videoFile r:link="rId1"/>
          </p:nvPr>
        </p:nvPicPr>
        <p:blipFill>
          <a:blip r:embed="rId3"/>
          <a:stretch>
            <a:fillRect/>
          </a:stretch>
        </p:blipFill>
        <p:spPr>
          <a:xfrm>
            <a:off x="3144838" y="633958"/>
            <a:ext cx="5829300" cy="4368800"/>
          </a:xfrm>
          <a:prstGeom prst="rect">
            <a:avLst/>
          </a:prstGeom>
        </p:spPr>
      </p:pic>
      <p:sp>
        <p:nvSpPr>
          <p:cNvPr id="3" name="Rectangle 2">
            <a:extLst>
              <a:ext uri="{FF2B5EF4-FFF2-40B4-BE49-F238E27FC236}">
                <a16:creationId xmlns:a16="http://schemas.microsoft.com/office/drawing/2014/main" id="{893DD059-1350-0045-834B-F7E7984334CB}"/>
              </a:ext>
            </a:extLst>
          </p:cNvPr>
          <p:cNvSpPr/>
          <p:nvPr/>
        </p:nvSpPr>
        <p:spPr>
          <a:xfrm>
            <a:off x="3181349" y="5762377"/>
            <a:ext cx="5829301" cy="461665"/>
          </a:xfrm>
          <a:prstGeom prst="rect">
            <a:avLst/>
          </a:prstGeom>
        </p:spPr>
        <p:txBody>
          <a:bodyPr wrap="square">
            <a:spAutoFit/>
          </a:bodyPr>
          <a:lstStyle/>
          <a:p>
            <a:r>
              <a:rPr lang="en-GB" sz="1200" dirty="0">
                <a:latin typeface="Trebuchet MS" panose="020B0703020202090204" pitchFamily="34" charset="0"/>
              </a:rPr>
              <a:t>Zimbardo Stanford Prison Experiment  1 1, n.d. [film] [viewed 6 October 2019]. Available from: </a:t>
            </a:r>
            <a:r>
              <a:rPr lang="en-GB" sz="1200" dirty="0">
                <a:latin typeface="Trebuchet MS" panose="020B0703020202090204" pitchFamily="34" charset="0"/>
                <a:hlinkClick r:id="rId4"/>
              </a:rPr>
              <a:t>https://www.youtube.com/watch?v=hIUlBrvqyyo</a:t>
            </a:r>
            <a:endParaRPr lang="en-GB" sz="1200" dirty="0">
              <a:effectLst/>
              <a:latin typeface="Trebuchet MS" panose="020B0703020202090204" pitchFamily="34" charset="0"/>
            </a:endParaRPr>
          </a:p>
        </p:txBody>
      </p:sp>
    </p:spTree>
    <p:extLst>
      <p:ext uri="{BB962C8B-B14F-4D97-AF65-F5344CB8AC3E}">
        <p14:creationId xmlns:p14="http://schemas.microsoft.com/office/powerpoint/2010/main" val="18823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9620A-E261-5742-B069-0304E26C6E8C}"/>
              </a:ext>
            </a:extLst>
          </p:cNvPr>
          <p:cNvSpPr/>
          <p:nvPr/>
        </p:nvSpPr>
        <p:spPr>
          <a:xfrm>
            <a:off x="1148860" y="1171025"/>
            <a:ext cx="10288174" cy="3170099"/>
          </a:xfrm>
          <a:prstGeom prst="rect">
            <a:avLst/>
          </a:prstGeom>
        </p:spPr>
        <p:txBody>
          <a:bodyPr wrap="square">
            <a:spAutoFit/>
          </a:bodyPr>
          <a:lstStyle/>
          <a:p>
            <a:r>
              <a:rPr lang="en-GB" sz="4000" b="1" dirty="0">
                <a:solidFill>
                  <a:schemeClr val="bg1"/>
                </a:solidFill>
                <a:latin typeface="Trebuchet MS" panose="020B0703020202090204" pitchFamily="34" charset="0"/>
              </a:rPr>
              <a:t>Conclusion</a:t>
            </a:r>
          </a:p>
          <a:p>
            <a:br>
              <a:rPr lang="en-GB" sz="3200" i="1" dirty="0">
                <a:solidFill>
                  <a:schemeClr val="bg1"/>
                </a:solidFill>
                <a:latin typeface="Trebuchet MS" panose="020B0703020202090204" pitchFamily="34" charset="0"/>
              </a:rPr>
            </a:br>
            <a:r>
              <a:rPr lang="en-GB" sz="3200" i="1" dirty="0">
                <a:solidFill>
                  <a:schemeClr val="bg1"/>
                </a:solidFill>
                <a:latin typeface="Trebuchet MS" panose="020B0703020202090204" pitchFamily="34" charset="0"/>
              </a:rPr>
              <a:t>“Zimbardo's Stanford prison experiment revealed how people will readily conform to the social roles they are expected to play, especially if the roles are as strongly stereotyped as those of the prison guards.”</a:t>
            </a:r>
            <a:endParaRPr lang="en-GB" sz="3200" i="1" dirty="0">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D590F69-4A99-B24C-A32B-8ED5B3FBB19C}"/>
              </a:ext>
            </a:extLst>
          </p:cNvPr>
          <p:cNvSpPr/>
          <p:nvPr/>
        </p:nvSpPr>
        <p:spPr>
          <a:xfrm>
            <a:off x="501746" y="6292277"/>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2"/>
              </a:rPr>
              <a:t>https://www.prisonexp.org</a:t>
            </a:r>
            <a:endParaRPr lang="en-GB" dirty="0">
              <a:effectLst/>
            </a:endParaRPr>
          </a:p>
        </p:txBody>
      </p:sp>
    </p:spTree>
    <p:extLst>
      <p:ext uri="{BB962C8B-B14F-4D97-AF65-F5344CB8AC3E}">
        <p14:creationId xmlns:p14="http://schemas.microsoft.com/office/powerpoint/2010/main" val="12344973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9C4C537-8170-974B-888D-6B0E6276D98C}"/>
              </a:ext>
            </a:extLst>
          </p:cNvPr>
          <p:cNvPicPr>
            <a:picLocks noChangeAspect="1"/>
          </p:cNvPicPr>
          <p:nvPr/>
        </p:nvPicPr>
        <p:blipFill rotWithShape="1">
          <a:blip r:embed="rId2"/>
          <a:srcRect t="2" b="21991"/>
          <a:stretch/>
        </p:blipFill>
        <p:spPr>
          <a:xfrm>
            <a:off x="-1872032" y="0"/>
            <a:ext cx="16337729" cy="7168896"/>
          </a:xfrm>
          <a:prstGeom prst="rect">
            <a:avLst/>
          </a:prstGeom>
        </p:spPr>
      </p:pic>
    </p:spTree>
    <p:extLst>
      <p:ext uri="{BB962C8B-B14F-4D97-AF65-F5344CB8AC3E}">
        <p14:creationId xmlns:p14="http://schemas.microsoft.com/office/powerpoint/2010/main" val="40389282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B366A6-D711-2E48-85CE-EB57B509636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8266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1E94-8FAC-8C4A-9DC3-B9DBA6DB06DB}"/>
              </a:ext>
            </a:extLst>
          </p:cNvPr>
          <p:cNvPicPr>
            <a:picLocks noChangeAspect="1"/>
          </p:cNvPicPr>
          <p:nvPr/>
        </p:nvPicPr>
        <p:blipFill rotWithShape="1">
          <a:blip r:embed="rId2"/>
          <a:srcRect t="3712" b="13262"/>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AF19589-7CAB-8347-9040-B8B553F770E9}"/>
              </a:ext>
            </a:extLst>
          </p:cNvPr>
          <p:cNvSpPr/>
          <p:nvPr/>
        </p:nvSpPr>
        <p:spPr>
          <a:xfrm>
            <a:off x="7091464" y="0"/>
            <a:ext cx="2140085" cy="9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453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A15779-0C36-2A44-9F74-86A0D427AC07}"/>
              </a:ext>
            </a:extLst>
          </p:cNvPr>
          <p:cNvPicPr>
            <a:picLocks noChangeAspect="1"/>
          </p:cNvPicPr>
          <p:nvPr/>
        </p:nvPicPr>
        <p:blipFill rotWithShape="1">
          <a:blip r:embed="rId3"/>
          <a:srcRect b="15730"/>
          <a:stretch/>
        </p:blipFill>
        <p:spPr>
          <a:xfrm>
            <a:off x="20" y="10"/>
            <a:ext cx="12191980" cy="6857990"/>
          </a:xfrm>
          <a:prstGeom prst="rect">
            <a:avLst/>
          </a:prstGeom>
        </p:spPr>
      </p:pic>
    </p:spTree>
    <p:extLst>
      <p:ext uri="{BB962C8B-B14F-4D97-AF65-F5344CB8AC3E}">
        <p14:creationId xmlns:p14="http://schemas.microsoft.com/office/powerpoint/2010/main" val="938878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3220" b="12511"/>
          <a:stretch/>
        </p:blipFill>
        <p:spPr>
          <a:xfrm>
            <a:off x="20" y="10"/>
            <a:ext cx="12191980" cy="6857990"/>
          </a:xfrm>
          <a:prstGeom prst="rect">
            <a:avLst/>
          </a:prstGeom>
        </p:spPr>
      </p:pic>
    </p:spTree>
    <p:extLst>
      <p:ext uri="{BB962C8B-B14F-4D97-AF65-F5344CB8AC3E}">
        <p14:creationId xmlns:p14="http://schemas.microsoft.com/office/powerpoint/2010/main" val="334459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96" r="3904"/>
          <a:stretch/>
        </p:blipFill>
        <p:spPr>
          <a:xfrm>
            <a:off x="20" y="10"/>
            <a:ext cx="12191980" cy="6857990"/>
          </a:xfrm>
          <a:prstGeom prst="rect">
            <a:avLst/>
          </a:prstGeom>
        </p:spPr>
      </p:pic>
    </p:spTree>
    <p:extLst>
      <p:ext uri="{BB962C8B-B14F-4D97-AF65-F5344CB8AC3E}">
        <p14:creationId xmlns:p14="http://schemas.microsoft.com/office/powerpoint/2010/main" val="5932175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9AE69C-098F-8242-9428-38174097C179}"/>
              </a:ext>
            </a:extLst>
          </p:cNvPr>
          <p:cNvPicPr>
            <a:picLocks noChangeAspect="1"/>
          </p:cNvPicPr>
          <p:nvPr/>
        </p:nvPicPr>
        <p:blipFill rotWithShape="1">
          <a:blip r:embed="rId3"/>
          <a:srcRect/>
          <a:stretch/>
        </p:blipFill>
        <p:spPr>
          <a:xfrm>
            <a:off x="20" y="10"/>
            <a:ext cx="12191980" cy="6857990"/>
          </a:xfrm>
          <a:prstGeom prst="rect">
            <a:avLst/>
          </a:prstGeom>
        </p:spPr>
      </p:pic>
    </p:spTree>
    <p:extLst>
      <p:ext uri="{BB962C8B-B14F-4D97-AF65-F5344CB8AC3E}">
        <p14:creationId xmlns:p14="http://schemas.microsoft.com/office/powerpoint/2010/main" val="1568028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95300"/>
            <a:ext cx="12192000" cy="5856941"/>
          </a:xfrm>
          <a:prstGeom prst="rect">
            <a:avLst/>
          </a:prstGeom>
        </p:spPr>
      </p:pic>
    </p:spTree>
    <p:extLst>
      <p:ext uri="{BB962C8B-B14F-4D97-AF65-F5344CB8AC3E}">
        <p14:creationId xmlns:p14="http://schemas.microsoft.com/office/powerpoint/2010/main" val="825249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81557FF-C3BB-EF41-BC33-A92E77066ABF}"/>
              </a:ext>
            </a:extLst>
          </p:cNvPr>
          <p:cNvSpPr/>
          <p:nvPr/>
        </p:nvSpPr>
        <p:spPr>
          <a:xfrm>
            <a:off x="1155467" y="6067056"/>
            <a:ext cx="10557164" cy="584775"/>
          </a:xfrm>
          <a:prstGeom prst="rect">
            <a:avLst/>
          </a:prstGeom>
        </p:spPr>
        <p:txBody>
          <a:bodyPr wrap="square">
            <a:spAutoFit/>
          </a:bodyPr>
          <a:lstStyle/>
          <a:p>
            <a:r>
              <a:rPr lang="en-GB" sz="1600" b="1" dirty="0">
                <a:solidFill>
                  <a:srgbClr val="53565A"/>
                </a:solidFill>
                <a:latin typeface="Trebuchet MS" panose="020B0703020202090204" pitchFamily="34" charset="0"/>
              </a:rPr>
              <a:t>DOSSEY., L. 2014</a:t>
            </a:r>
            <a:r>
              <a:rPr lang="en-GB" sz="1600" dirty="0">
                <a:solidFill>
                  <a:srgbClr val="53565A"/>
                </a:solidFill>
                <a:latin typeface="Trebuchet MS" panose="020B0703020202090204" pitchFamily="34" charset="0"/>
              </a:rPr>
              <a:t>. The Lemon Juice Syndrome and the Hunger Games. In: </a:t>
            </a:r>
            <a:r>
              <a:rPr lang="en-GB" sz="1600" i="1" dirty="0">
                <a:solidFill>
                  <a:srgbClr val="53565A"/>
                </a:solidFill>
                <a:latin typeface="Trebuchet MS" panose="020B0703020202090204" pitchFamily="34" charset="0"/>
              </a:rPr>
              <a:t>Reality Sandwich. </a:t>
            </a:r>
            <a:r>
              <a:rPr lang="en-GB" sz="1600" dirty="0">
                <a:solidFill>
                  <a:srgbClr val="53565A"/>
                </a:solidFill>
                <a:latin typeface="Trebuchet MS" panose="020B0703020202090204" pitchFamily="34" charset="0"/>
              </a:rPr>
              <a:t>[viewed Sep 21, 2018]. Available from: </a:t>
            </a:r>
            <a:r>
              <a:rPr lang="en-GB" sz="1600" dirty="0">
                <a:solidFill>
                  <a:srgbClr val="0066CC"/>
                </a:solidFill>
                <a:latin typeface="Trebuchet MS" panose="020B0703020202090204" pitchFamily="34" charset="0"/>
                <a:hlinkClick r:id="rId2"/>
              </a:rPr>
              <a:t>http://realitysandwich.com/220780/the-lemon-juice-syndrome-and-the-hunger-games/</a:t>
            </a:r>
            <a:endParaRPr lang="en-US" sz="1600" dirty="0">
              <a:latin typeface="Trebuchet MS" panose="020B0703020202090204" pitchFamily="34" charset="0"/>
            </a:endParaRPr>
          </a:p>
        </p:txBody>
      </p:sp>
      <p:pic>
        <p:nvPicPr>
          <p:cNvPr id="7" name="Picture 6">
            <a:extLst>
              <a:ext uri="{FF2B5EF4-FFF2-40B4-BE49-F238E27FC236}">
                <a16:creationId xmlns:a16="http://schemas.microsoft.com/office/drawing/2014/main" id="{4E873490-3F6C-2842-9479-FCCE56AC42E5}"/>
              </a:ext>
            </a:extLst>
          </p:cNvPr>
          <p:cNvPicPr>
            <a:picLocks noChangeAspect="1"/>
          </p:cNvPicPr>
          <p:nvPr/>
        </p:nvPicPr>
        <p:blipFill rotWithShape="1">
          <a:blip r:embed="rId3"/>
          <a:srcRect l="4254" r="4655" b="6411"/>
          <a:stretch/>
        </p:blipFill>
        <p:spPr>
          <a:xfrm>
            <a:off x="881147" y="130073"/>
            <a:ext cx="11105804" cy="5804597"/>
          </a:xfrm>
          <a:prstGeom prst="rect">
            <a:avLst/>
          </a:prstGeom>
          <a:ln>
            <a:solidFill>
              <a:schemeClr val="accent1"/>
            </a:solidFill>
          </a:ln>
        </p:spPr>
      </p:pic>
    </p:spTree>
    <p:extLst>
      <p:ext uri="{BB962C8B-B14F-4D97-AF65-F5344CB8AC3E}">
        <p14:creationId xmlns:p14="http://schemas.microsoft.com/office/powerpoint/2010/main" val="17030177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1830</Words>
  <Application>Microsoft Macintosh PowerPoint</Application>
  <PresentationFormat>Widescreen</PresentationFormat>
  <Paragraphs>92</Paragraphs>
  <Slides>38</Slides>
  <Notes>13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Source Sans Pro</vt:lpstr>
      <vt:lpstr>Times</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Martin Reid</cp:lastModifiedBy>
  <cp:revision>2</cp:revision>
  <dcterms:created xsi:type="dcterms:W3CDTF">2019-10-06T22:42:43Z</dcterms:created>
  <dcterms:modified xsi:type="dcterms:W3CDTF">2020-10-08T13:34:43Z</dcterms:modified>
</cp:coreProperties>
</file>